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2"/>
  </p:notesMasterIdLst>
  <p:handoutMasterIdLst>
    <p:handoutMasterId r:id="rId23"/>
  </p:handoutMasterIdLst>
  <p:sldIdLst>
    <p:sldId id="256" r:id="rId2"/>
    <p:sldId id="412" r:id="rId3"/>
    <p:sldId id="360" r:id="rId4"/>
    <p:sldId id="407" r:id="rId5"/>
    <p:sldId id="399" r:id="rId6"/>
    <p:sldId id="403" r:id="rId7"/>
    <p:sldId id="404" r:id="rId8"/>
    <p:sldId id="413" r:id="rId9"/>
    <p:sldId id="370" r:id="rId10"/>
    <p:sldId id="387" r:id="rId11"/>
    <p:sldId id="388" r:id="rId12"/>
    <p:sldId id="391" r:id="rId13"/>
    <p:sldId id="392" r:id="rId14"/>
    <p:sldId id="375" r:id="rId15"/>
    <p:sldId id="394" r:id="rId16"/>
    <p:sldId id="376" r:id="rId17"/>
    <p:sldId id="396" r:id="rId18"/>
    <p:sldId id="393" r:id="rId19"/>
    <p:sldId id="385" r:id="rId20"/>
    <p:sldId id="377" r:id="rId21"/>
  </p:sldIdLst>
  <p:sldSz cx="12192000" cy="6858000"/>
  <p:notesSz cx="6934200" cy="91186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72836" autoAdjust="0"/>
  </p:normalViewPr>
  <p:slideViewPr>
    <p:cSldViewPr>
      <p:cViewPr varScale="1">
        <p:scale>
          <a:sx n="78" d="100"/>
          <a:sy n="78" d="100"/>
        </p:scale>
        <p:origin x="192" y="5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57200"/>
          </a:xfrm>
          <a:prstGeom prst="rect">
            <a:avLst/>
          </a:prstGeom>
        </p:spPr>
        <p:txBody>
          <a:bodyPr vert="horz" lIns="91440" tIns="45720" rIns="91440" bIns="45720" rtlCol="0"/>
          <a:lstStyle>
            <a:lvl1pPr algn="r">
              <a:defRPr sz="1200"/>
            </a:lvl1pPr>
          </a:lstStyle>
          <a:p>
            <a:fld id="{FE82FCFD-9D1B-3A49-997F-8DFFFF1D050F}" type="datetimeFigureOut">
              <a:rPr lang="en-US" smtClean="0"/>
              <a:t>10/26/18</a:t>
            </a:fld>
            <a:endParaRPr lang="en-US"/>
          </a:p>
        </p:txBody>
      </p:sp>
      <p:sp>
        <p:nvSpPr>
          <p:cNvPr id="4" name="Footer Placeholder 3"/>
          <p:cNvSpPr>
            <a:spLocks noGrp="1"/>
          </p:cNvSpPr>
          <p:nvPr>
            <p:ph type="ftr" sz="quarter" idx="2"/>
          </p:nvPr>
        </p:nvSpPr>
        <p:spPr>
          <a:xfrm>
            <a:off x="0" y="8661400"/>
            <a:ext cx="3005138"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661400"/>
            <a:ext cx="3005138" cy="457200"/>
          </a:xfrm>
          <a:prstGeom prst="rect">
            <a:avLst/>
          </a:prstGeom>
        </p:spPr>
        <p:txBody>
          <a:bodyPr vert="horz" lIns="91440" tIns="45720" rIns="91440" bIns="45720" rtlCol="0" anchor="b"/>
          <a:lstStyle>
            <a:lvl1pPr algn="r">
              <a:defRPr sz="1200"/>
            </a:lvl1pPr>
          </a:lstStyle>
          <a:p>
            <a:fld id="{8C02A91C-AD16-744E-A985-4FE3924E1E58}" type="slidenum">
              <a:rPr lang="en-US" smtClean="0"/>
              <a:t>‹#›</a:t>
            </a:fld>
            <a:endParaRPr lang="en-US"/>
          </a:p>
        </p:txBody>
      </p:sp>
    </p:spTree>
    <p:extLst>
      <p:ext uri="{BB962C8B-B14F-4D97-AF65-F5344CB8AC3E}">
        <p14:creationId xmlns:p14="http://schemas.microsoft.com/office/powerpoint/2010/main" val="1999775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05138"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929063" y="0"/>
            <a:ext cx="3005137" cy="4556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748" name="Rectangle 4"/>
          <p:cNvSpPr>
            <a:spLocks noGrp="1" noRot="1" noChangeAspect="1" noChangeArrowheads="1" noTextEdit="1"/>
          </p:cNvSpPr>
          <p:nvPr>
            <p:ph type="sldImg" idx="2"/>
          </p:nvPr>
        </p:nvSpPr>
        <p:spPr bwMode="auto">
          <a:xfrm>
            <a:off x="428625" y="684213"/>
            <a:ext cx="6076950" cy="3419475"/>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923925" y="4330700"/>
            <a:ext cx="5086350" cy="4103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62988"/>
            <a:ext cx="3005138"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929063" y="8662988"/>
            <a:ext cx="3005137" cy="4556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A5ED838-7CEF-5E43-9B07-AFB1A331F072}" type="slidenum">
              <a:rPr lang="en-US"/>
              <a:pPr/>
              <a:t>‹#›</a:t>
            </a:fld>
            <a:endParaRPr lang="en-US"/>
          </a:p>
        </p:txBody>
      </p:sp>
    </p:spTree>
    <p:extLst>
      <p:ext uri="{BB962C8B-B14F-4D97-AF65-F5344CB8AC3E}">
        <p14:creationId xmlns:p14="http://schemas.microsoft.com/office/powerpoint/2010/main" val="1742098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E1ADF8D2-378A-7944-A749-53A621119001}" type="slidenum">
              <a:rPr lang="en-US"/>
              <a:pPr/>
              <a:t>1</a:t>
            </a:fld>
            <a:endParaRPr lang="en-US"/>
          </a:p>
        </p:txBody>
      </p:sp>
      <p:sp>
        <p:nvSpPr>
          <p:cNvPr id="32771" name="Rectangle 2"/>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38" tIns="44425" rIns="90438" bIns="44425"/>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Fall’17: Project 4 is partitioned</a:t>
            </a:r>
            <a:r>
              <a:rPr lang="en-US" sz="1200" kern="1200" baseline="0" dirty="0">
                <a:solidFill>
                  <a:schemeClr val="tx1"/>
                </a:solidFill>
                <a:effectLst/>
                <a:latin typeface="Times New Roman" pitchFamily="18" charset="0"/>
                <a:ea typeface="ＭＳ Ｐゴシック" charset="0"/>
                <a:cs typeface="+mn-cs"/>
              </a:rPr>
              <a:t> into projects 4 and 5. </a:t>
            </a:r>
            <a:r>
              <a:rPr lang="en-US" sz="1200" kern="1200" dirty="0">
                <a:solidFill>
                  <a:schemeClr val="tx1"/>
                </a:solidFill>
                <a:effectLst/>
                <a:latin typeface="Times New Roman" pitchFamily="18" charset="0"/>
                <a:ea typeface="ＭＳ Ｐゴシック" charset="0"/>
                <a:cs typeface="+mn-cs"/>
              </a:rPr>
              <a:t>Overview is scheduled on 09b. Minutes: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Fall’16 Scheduled changed. 09a</a:t>
            </a:r>
            <a:r>
              <a:rPr lang="en-US" sz="1200" kern="1200" baseline="0" dirty="0">
                <a:solidFill>
                  <a:schemeClr val="tx1"/>
                </a:solidFill>
                <a:effectLst/>
                <a:latin typeface="Times New Roman" pitchFamily="18" charset="0"/>
                <a:ea typeface="ＭＳ Ｐゴシック" charset="0"/>
                <a:cs typeface="+mn-cs"/>
              </a:rPr>
              <a:t> is now 08a. We are one lecture ahead of the schedule. Plan to add Lecture17-device management (see also 17-Device Management-Not </a:t>
            </a:r>
            <a:r>
              <a:rPr lang="en-US" sz="1200" kern="1200" baseline="0" dirty="0" err="1">
                <a:solidFill>
                  <a:schemeClr val="tx1"/>
                </a:solidFill>
                <a:effectLst/>
                <a:latin typeface="Times New Roman" pitchFamily="18" charset="0"/>
                <a:ea typeface="ＭＳ Ｐゴシック" charset="0"/>
                <a:cs typeface="+mn-cs"/>
              </a:rPr>
              <a:t>Covered.pptx</a:t>
            </a:r>
            <a:r>
              <a:rPr lang="en-US" sz="1200" kern="1200" baseline="0" dirty="0">
                <a:solidFill>
                  <a:schemeClr val="tx1"/>
                </a:solidFill>
                <a:effectLst/>
                <a:latin typeface="Times New Roman" pitchFamily="18" charset="0"/>
                <a:ea typeface="ＭＳ Ｐゴシック" charset="0"/>
                <a:cs typeface="+mn-cs"/>
              </a:rPr>
              <a:t>)</a:t>
            </a:r>
            <a:endParaRPr lang="en-US" sz="1200" kern="1200" dirty="0">
              <a:solidFill>
                <a:schemeClr val="tx1"/>
              </a:solidFill>
              <a:effectLst/>
              <a:latin typeface="Times New Roman" pitchFamily="18" charset="0"/>
              <a:ea typeface="ＭＳ Ｐゴシック" charset="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Fall’15:</a:t>
            </a:r>
            <a:r>
              <a:rPr lang="en-US" sz="1200" kern="1200" baseline="0" dirty="0">
                <a:solidFill>
                  <a:schemeClr val="tx1"/>
                </a:solidFill>
                <a:effectLst/>
                <a:latin typeface="Times New Roman" pitchFamily="18" charset="0"/>
                <a:ea typeface="ＭＳ Ｐゴシック" charset="0"/>
                <a:cs typeface="+mn-cs"/>
              </a:rPr>
              <a:t> </a:t>
            </a:r>
            <a:r>
              <a:rPr lang="en-US" sz="1200" kern="1200" dirty="0">
                <a:solidFill>
                  <a:schemeClr val="tx1"/>
                </a:solidFill>
                <a:effectLst/>
                <a:latin typeface="Times New Roman" pitchFamily="18" charset="0"/>
                <a:ea typeface="ＭＳ Ｐゴシック" charset="0"/>
                <a:cs typeface="+mn-cs"/>
              </a:rPr>
              <a:t>Cont. Lec08c-Deadlock Detection Slides 15-19</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Times New Roman" pitchFamily="18" charset="0"/>
                <a:ea typeface="ＭＳ Ｐゴシック" charset="0"/>
                <a:cs typeface="+mn-cs"/>
              </a:rPr>
              <a:t>40</a:t>
            </a:r>
            <a:r>
              <a:rPr lang="en-US" altLang="zh-CN" sz="1200" kern="1200" baseline="0" dirty="0">
                <a:solidFill>
                  <a:schemeClr val="tx1"/>
                </a:solidFill>
                <a:effectLst/>
                <a:latin typeface="Times New Roman" pitchFamily="18" charset="0"/>
                <a:ea typeface="ＭＳ Ｐゴシック" charset="0"/>
                <a:cs typeface="+mn-cs"/>
              </a:rPr>
              <a:t> Minuets: </a:t>
            </a:r>
            <a:endParaRPr lang="en-US" altLang="zh-CN" dirty="0">
              <a:latin typeface="Times New Roman" charset="0"/>
              <a:ea typeface="宋体" charset="0"/>
              <a:cs typeface="宋体" charset="0"/>
            </a:endParaRPr>
          </a:p>
        </p:txBody>
      </p:sp>
      <p:sp>
        <p:nvSpPr>
          <p:cNvPr id="32772" name="Rectangle 3"/>
          <p:cNvSpPr>
            <a:spLocks noGrp="1" noRot="1" noChangeAspect="1" noChangeArrowheads="1" noTextEdit="1"/>
          </p:cNvSpPr>
          <p:nvPr>
            <p:ph type="sldImg"/>
          </p:nvPr>
        </p:nvSpPr>
        <p:spPr>
          <a:xfrm>
            <a:off x="430213" y="684213"/>
            <a:ext cx="6076950" cy="3419475"/>
          </a:xfrm>
          <a:ln w="12700" cap="flat">
            <a:solidFill>
              <a:schemeClr val="tx1"/>
            </a:solidFill>
          </a:ln>
        </p:spPr>
      </p:sp>
    </p:spTree>
    <p:extLst>
      <p:ext uri="{BB962C8B-B14F-4D97-AF65-F5344CB8AC3E}">
        <p14:creationId xmlns:p14="http://schemas.microsoft.com/office/powerpoint/2010/main" val="208314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12</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a:solidFill>
                  <a:schemeClr val="tx1"/>
                </a:solidFill>
                <a:effectLst/>
                <a:latin typeface="Times New Roman" pitchFamily="18" charset="0"/>
                <a:ea typeface="ＭＳ Ｐゴシック" charset="0"/>
                <a:cs typeface="+mn-cs"/>
              </a:rPr>
              <a:t>userland</a:t>
            </a:r>
            <a:r>
              <a:rPr lang="en-US" sz="1200" kern="1200" dirty="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2992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13</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a:solidFill>
                  <a:schemeClr val="tx1"/>
                </a:solidFill>
                <a:effectLst/>
                <a:latin typeface="Times New Roman" pitchFamily="18" charset="0"/>
                <a:ea typeface="ＭＳ Ｐゴシック" charset="0"/>
                <a:cs typeface="+mn-cs"/>
              </a:rPr>
              <a:t>userland</a:t>
            </a:r>
            <a:r>
              <a:rPr lang="en-US" sz="1200" kern="1200" dirty="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44705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14</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806832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15</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ＭＳ Ｐゴシック" charset="0"/>
                <a:cs typeface="+mn-cs"/>
              </a:rPr>
              <a:t>you have to implement the interface between user-mode programs ("</a:t>
            </a:r>
            <a:r>
              <a:rPr lang="en-US" sz="1200" u="sng" kern="1200" dirty="0" err="1">
                <a:solidFill>
                  <a:schemeClr val="tx1"/>
                </a:solidFill>
                <a:effectLst/>
                <a:latin typeface="Times New Roman" pitchFamily="18" charset="0"/>
                <a:ea typeface="ＭＳ Ｐゴシック" charset="0"/>
                <a:cs typeface="+mn-cs"/>
              </a:rPr>
              <a:t>userland</a:t>
            </a:r>
            <a:r>
              <a:rPr lang="en-US" sz="1200" kern="1200" dirty="0">
                <a:solidFill>
                  <a:schemeClr val="tx1"/>
                </a:solidFill>
                <a:effectLst/>
                <a:latin typeface="Times New Roman" pitchFamily="18" charset="0"/>
                <a:ea typeface="ＭＳ Ｐゴシック" charset="0"/>
                <a:cs typeface="+mn-cs"/>
              </a:rPr>
              <a:t>") and the kernel. You will be provided part of the code needed for this assignment, and you are required to design and implement the missing pieces. Your job also includes implementation of the subsystem that keeps track of the multiple tasks you will have in the future. Importantly, you need to design data structures for "process" (Hint: look at kernel include files of your favorite operating system for suggestions, </a:t>
            </a:r>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2012319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16</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331846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17</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r>
              <a:rPr lang="en-US" altLang="zh-CN" dirty="0">
                <a:latin typeface="Times New Roman" charset="0"/>
                <a:ea typeface="宋体" charset="0"/>
                <a:cs typeface="宋体" charset="0"/>
              </a:rPr>
              <a:t>MPIS control executions</a:t>
            </a: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324892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18</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564665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396859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20</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73186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0" dirty="0"/>
              <a:t> Weeks -&gt; 3 Weeks (part 1).</a:t>
            </a:r>
            <a:endParaRPr lang="en-US" dirty="0"/>
          </a:p>
        </p:txBody>
      </p:sp>
      <p:sp>
        <p:nvSpPr>
          <p:cNvPr id="4" name="Slide Number Placeholder 3"/>
          <p:cNvSpPr>
            <a:spLocks noGrp="1"/>
          </p:cNvSpPr>
          <p:nvPr>
            <p:ph type="sldNum" sz="quarter" idx="10"/>
          </p:nvPr>
        </p:nvSpPr>
        <p:spPr/>
        <p:txBody>
          <a:bodyPr/>
          <a:lstStyle/>
          <a:p>
            <a:fld id="{3A5ED838-7CEF-5E43-9B07-AFB1A331F072}" type="slidenum">
              <a:rPr lang="en-US" smtClean="0"/>
              <a:pPr/>
              <a:t>3</a:t>
            </a:fld>
            <a:endParaRPr lang="en-US"/>
          </a:p>
        </p:txBody>
      </p:sp>
    </p:spTree>
    <p:extLst>
      <p:ext uri="{BB962C8B-B14F-4D97-AF65-F5344CB8AC3E}">
        <p14:creationId xmlns:p14="http://schemas.microsoft.com/office/powerpoint/2010/main" val="103738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5</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54878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6</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endParaRPr lang="en-US" altLang="zh-CN">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390649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7</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078" tIns="44739" rIns="91078" bIns="44739"/>
          <a:lstStyle/>
          <a:p>
            <a:pPr lvl="0"/>
            <a:r>
              <a:rPr lang="en-US">
                <a:latin typeface="Calibri"/>
                <a:cs typeface="Calibri"/>
              </a:rPr>
              <a:t>Due on March 24</a:t>
            </a:r>
          </a:p>
          <a:p>
            <a:pPr lvl="0"/>
            <a:r>
              <a:rPr lang="en-US" dirty="0">
                <a:latin typeface="Calibri"/>
                <a:cs typeface="Calibri"/>
              </a:rPr>
              <a:t>Task 1: Code Reading</a:t>
            </a:r>
          </a:p>
          <a:p>
            <a:pPr marL="0" indent="0">
              <a:buNone/>
            </a:pPr>
            <a:r>
              <a:rPr lang="en-US" dirty="0">
                <a:latin typeface="Calibri"/>
                <a:cs typeface="Calibri"/>
              </a:rPr>
              <a:t>	</a:t>
            </a:r>
            <a:r>
              <a:rPr lang="en-US" dirty="0">
                <a:solidFill>
                  <a:srgbClr val="FF0000"/>
                </a:solidFill>
                <a:latin typeface="Calibri"/>
                <a:cs typeface="Calibri"/>
              </a:rPr>
              <a:t>Individual;  Soft Deadline:  March 10 (3 Days)</a:t>
            </a:r>
          </a:p>
          <a:p>
            <a:pPr marL="0" indent="0">
              <a:buNone/>
            </a:pPr>
            <a:endParaRPr lang="en-US" dirty="0">
              <a:latin typeface="Calibri"/>
              <a:cs typeface="Calibri"/>
            </a:endParaRPr>
          </a:p>
          <a:p>
            <a:pPr lvl="0"/>
            <a:r>
              <a:rPr lang="en-US" dirty="0">
                <a:latin typeface="Calibri"/>
                <a:cs typeface="Calibri"/>
              </a:rPr>
              <a:t>Task 2: Design</a:t>
            </a:r>
          </a:p>
          <a:p>
            <a:pPr marL="0" indent="0">
              <a:buNone/>
            </a:pPr>
            <a:r>
              <a:rPr lang="en-US" dirty="0">
                <a:latin typeface="Calibri"/>
                <a:cs typeface="Calibri"/>
              </a:rPr>
              <a:t>	</a:t>
            </a:r>
            <a:r>
              <a:rPr lang="en-US" dirty="0">
                <a:solidFill>
                  <a:srgbClr val="FF0000"/>
                </a:solidFill>
                <a:latin typeface="Calibri"/>
                <a:cs typeface="Calibri"/>
              </a:rPr>
              <a:t>Collaboration; Soft Deadline:  March 15 (5 Days)</a:t>
            </a:r>
          </a:p>
          <a:p>
            <a:pPr marL="0" indent="0">
              <a:buNone/>
            </a:pPr>
            <a:endParaRPr lang="en-US" dirty="0">
              <a:latin typeface="Calibri"/>
              <a:cs typeface="Calibri"/>
            </a:endParaRPr>
          </a:p>
          <a:p>
            <a:pPr lvl="0"/>
            <a:r>
              <a:rPr lang="en-US" dirty="0">
                <a:latin typeface="Calibri"/>
                <a:cs typeface="Calibri"/>
              </a:rPr>
              <a:t>Task 3: Programming</a:t>
            </a:r>
          </a:p>
          <a:p>
            <a:pPr marL="0" indent="0">
              <a:buNone/>
            </a:pPr>
            <a:r>
              <a:rPr lang="en-US" dirty="0">
                <a:latin typeface="Calibri"/>
                <a:cs typeface="Calibri"/>
              </a:rPr>
              <a:t>	</a:t>
            </a:r>
            <a:r>
              <a:rPr lang="en-US" dirty="0">
                <a:solidFill>
                  <a:srgbClr val="FF0000"/>
                </a:solidFill>
                <a:latin typeface="Calibri"/>
                <a:cs typeface="Calibri"/>
              </a:rPr>
              <a:t>Discussion; Hard Deadline:  March 24 (9 Days)</a:t>
            </a:r>
          </a:p>
          <a:p>
            <a:endParaRPr lang="en-US" dirty="0">
              <a:latin typeface="Calibri" charset="0"/>
            </a:endParaRPr>
          </a:p>
          <a:p>
            <a:endParaRPr lang="en-US" dirty="0">
              <a:latin typeface="Calibri" charset="0"/>
            </a:endParaRPr>
          </a:p>
          <a:p>
            <a:endParaRPr lang="en-US" dirty="0">
              <a:latin typeface="Calibri" charset="0"/>
            </a:endParaRPr>
          </a:p>
          <a:p>
            <a:r>
              <a:rPr lang="en-US" dirty="0">
                <a:latin typeface="Calibri" charset="0"/>
              </a:rPr>
              <a:t>Due on Nov. 11</a:t>
            </a:r>
          </a:p>
          <a:p>
            <a:pPr lvl="0"/>
            <a:r>
              <a:rPr lang="en-US" dirty="0">
                <a:latin typeface="Calibri"/>
                <a:cs typeface="Calibri"/>
              </a:rPr>
              <a:t>Task 1: Code Reading</a:t>
            </a:r>
          </a:p>
          <a:p>
            <a:pPr marL="0" indent="0">
              <a:buNone/>
            </a:pPr>
            <a:r>
              <a:rPr lang="en-US" dirty="0">
                <a:latin typeface="Calibri"/>
                <a:cs typeface="Calibri"/>
              </a:rPr>
              <a:t>	</a:t>
            </a:r>
            <a:r>
              <a:rPr lang="en-US" dirty="0">
                <a:solidFill>
                  <a:srgbClr val="FF0000"/>
                </a:solidFill>
                <a:latin typeface="Calibri"/>
                <a:cs typeface="Calibri"/>
              </a:rPr>
              <a:t>Individual;  Soft Deadline:  Oct. 8 (6 Days)</a:t>
            </a:r>
          </a:p>
          <a:p>
            <a:pPr marL="0" indent="0">
              <a:buNone/>
            </a:pPr>
            <a:endParaRPr lang="en-US" dirty="0">
              <a:latin typeface="Calibri"/>
              <a:cs typeface="Calibri"/>
            </a:endParaRPr>
          </a:p>
          <a:p>
            <a:pPr lvl="0"/>
            <a:r>
              <a:rPr lang="en-US" dirty="0">
                <a:latin typeface="Calibri"/>
                <a:cs typeface="Calibri"/>
              </a:rPr>
              <a:t>Task 2: Design</a:t>
            </a:r>
          </a:p>
          <a:p>
            <a:pPr marL="0" indent="0">
              <a:buNone/>
            </a:pPr>
            <a:r>
              <a:rPr lang="en-US" dirty="0">
                <a:latin typeface="Calibri"/>
                <a:cs typeface="Calibri"/>
              </a:rPr>
              <a:t>	</a:t>
            </a:r>
            <a:r>
              <a:rPr lang="en-US" dirty="0">
                <a:solidFill>
                  <a:srgbClr val="FF0000"/>
                </a:solidFill>
                <a:latin typeface="Calibri"/>
                <a:cs typeface="Calibri"/>
              </a:rPr>
              <a:t>Collaboration; Soft Deadline:  Oct. 18 (10 Days)</a:t>
            </a:r>
          </a:p>
          <a:p>
            <a:pPr marL="0" indent="0">
              <a:buNone/>
            </a:pPr>
            <a:endParaRPr lang="en-US" dirty="0">
              <a:latin typeface="Calibri"/>
              <a:cs typeface="Calibri"/>
            </a:endParaRPr>
          </a:p>
          <a:p>
            <a:pPr lvl="0"/>
            <a:r>
              <a:rPr lang="en-US" dirty="0">
                <a:latin typeface="Calibri"/>
                <a:cs typeface="Calibri"/>
              </a:rPr>
              <a:t>Task 3: Programming</a:t>
            </a:r>
          </a:p>
          <a:p>
            <a:pPr marL="0" indent="0">
              <a:buNone/>
            </a:pPr>
            <a:r>
              <a:rPr lang="en-US" dirty="0">
                <a:latin typeface="Calibri"/>
                <a:cs typeface="Calibri"/>
              </a:rPr>
              <a:t>	</a:t>
            </a:r>
            <a:r>
              <a:rPr lang="en-US" dirty="0">
                <a:solidFill>
                  <a:srgbClr val="FF0000"/>
                </a:solidFill>
                <a:latin typeface="Calibri"/>
                <a:cs typeface="Calibri"/>
              </a:rPr>
              <a:t>Discussion; Hard Deadline:  Nov. 11 (24 Days)</a:t>
            </a: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64489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a:t>
            </a:r>
            <a:r>
              <a:rPr lang="en" dirty="0"/>
              <a:t>ot all groups are perfect.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a:t>
            </a:r>
            <a:r>
              <a:rPr lang="en" dirty="0"/>
              <a:t>ou can meet some who do not care about their grades, or simply do not know what to do.</a:t>
            </a:r>
          </a:p>
          <a:p>
            <a:endParaRPr lang="en-US" dirty="0"/>
          </a:p>
        </p:txBody>
      </p:sp>
      <p:sp>
        <p:nvSpPr>
          <p:cNvPr id="4" name="Slide Number Placeholder 3"/>
          <p:cNvSpPr>
            <a:spLocks noGrp="1"/>
          </p:cNvSpPr>
          <p:nvPr>
            <p:ph type="sldNum" sz="quarter" idx="10"/>
          </p:nvPr>
        </p:nvSpPr>
        <p:spPr/>
        <p:txBody>
          <a:bodyPr/>
          <a:lstStyle/>
          <a:p>
            <a:pPr>
              <a:defRPr/>
            </a:pPr>
            <a:fld id="{73DB2B12-9717-4205-B63F-3338FD21AEF5}" type="slidenum">
              <a:rPr lang="en-US" smtClean="0"/>
              <a:pPr>
                <a:defRPr/>
              </a:pPr>
              <a:t>8</a:t>
            </a:fld>
            <a:endParaRPr lang="en-US"/>
          </a:p>
        </p:txBody>
      </p:sp>
    </p:spTree>
    <p:extLst>
      <p:ext uri="{BB962C8B-B14F-4D97-AF65-F5344CB8AC3E}">
        <p14:creationId xmlns:p14="http://schemas.microsoft.com/office/powerpoint/2010/main" val="147750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9</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Your home directory will have permissions 711 by default.</a:t>
            </a:r>
            <a:br>
              <a:rPr lang="en-US" sz="1200" dirty="0"/>
            </a:br>
            <a:r>
              <a:rPr lang="en-US" sz="1200" dirty="0"/>
              <a:t>These permissions mean the following:</a:t>
            </a:r>
            <a:br>
              <a:rPr lang="en-US" sz="1200" dirty="0"/>
            </a:br>
            <a:r>
              <a:rPr lang="en-US" sz="1200" dirty="0"/>
              <a:t>7 = 4+2+1:You (the owner) can read/write/execute</a:t>
            </a:r>
            <a:br>
              <a:rPr lang="en-US" sz="1200" dirty="0"/>
            </a:br>
            <a:r>
              <a:rPr lang="en-US" sz="1200" dirty="0"/>
              <a:t>1 = 1:Other users in your group can cd/execute but not read or write </a:t>
            </a:r>
            <a:br>
              <a:rPr lang="en-US" sz="1200" dirty="0"/>
            </a:br>
            <a:r>
              <a:rPr lang="en-US" sz="1200" dirty="0"/>
              <a:t>1 = 1:Other users not in your group can cd/execute but not read or </a:t>
            </a:r>
            <a:br>
              <a:rPr lang="en-US" sz="1200" dirty="0"/>
            </a:br>
            <a:r>
              <a:rPr lang="en-US" sz="1200" dirty="0"/>
              <a:t>write</a:t>
            </a:r>
            <a:endParaRPr lang="en-US" sz="1200" dirty="0">
              <a:solidFill>
                <a:srgbClr val="FF0000"/>
              </a:solidFill>
              <a:latin typeface="Calibri"/>
              <a:cs typeface="Calibri"/>
            </a:endParaRP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21393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10</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Your home directory will have permissions 711 by default.</a:t>
            </a:r>
            <a:br>
              <a:rPr lang="en-US" sz="1200" dirty="0"/>
            </a:br>
            <a:r>
              <a:rPr lang="en-US" sz="1200" dirty="0"/>
              <a:t>These permissions mean the following:</a:t>
            </a:r>
            <a:br>
              <a:rPr lang="en-US" sz="1200" dirty="0"/>
            </a:br>
            <a:r>
              <a:rPr lang="en-US" sz="1200" dirty="0"/>
              <a:t>7 = 4+2+1:You (the owner) can read/write/execute</a:t>
            </a:r>
            <a:br>
              <a:rPr lang="en-US" sz="1200" dirty="0"/>
            </a:br>
            <a:r>
              <a:rPr lang="en-US" sz="1200" dirty="0"/>
              <a:t>1 = 1:Other users in your group can cd/execute but not read or write </a:t>
            </a:r>
            <a:br>
              <a:rPr lang="en-US" sz="1200" dirty="0"/>
            </a:br>
            <a:r>
              <a:rPr lang="en-US" sz="1200" dirty="0"/>
              <a:t>1 = 1:Other users not in your group can cd/execute but not read or </a:t>
            </a:r>
            <a:br>
              <a:rPr lang="en-US" sz="1200" dirty="0"/>
            </a:br>
            <a:r>
              <a:rPr lang="en-US" sz="1200" dirty="0"/>
              <a:t>write</a:t>
            </a:r>
            <a:endParaRPr lang="en-US" sz="1200" dirty="0">
              <a:solidFill>
                <a:srgbClr val="FF0000"/>
              </a:solidFill>
              <a:latin typeface="Calibri"/>
              <a:cs typeface="Calibri"/>
            </a:endParaRP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497234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Times New Roman" charset="0"/>
                <a:ea typeface="ＭＳ Ｐゴシック" charset="0"/>
              </a:defRPr>
            </a:lvl1pPr>
            <a:lvl2pPr marL="742950" indent="-285750">
              <a:defRPr sz="1200">
                <a:solidFill>
                  <a:schemeClr val="tx1"/>
                </a:solidFill>
                <a:latin typeface="Times New Roman" charset="0"/>
                <a:ea typeface="ＭＳ Ｐゴシック" charset="0"/>
              </a:defRPr>
            </a:lvl2pPr>
            <a:lvl3pPr marL="1143000" indent="-228600">
              <a:defRPr sz="1200">
                <a:solidFill>
                  <a:schemeClr val="tx1"/>
                </a:solidFill>
                <a:latin typeface="Times New Roman" charset="0"/>
                <a:ea typeface="ＭＳ Ｐゴシック" charset="0"/>
              </a:defRPr>
            </a:lvl3pPr>
            <a:lvl4pPr marL="1600200" indent="-228600">
              <a:defRPr sz="1200">
                <a:solidFill>
                  <a:schemeClr val="tx1"/>
                </a:solidFill>
                <a:latin typeface="Times New Roman" charset="0"/>
                <a:ea typeface="ＭＳ Ｐゴシック" charset="0"/>
              </a:defRPr>
            </a:lvl4pPr>
            <a:lvl5pPr marL="2057400" indent="-228600">
              <a:defRPr sz="1200">
                <a:solidFill>
                  <a:schemeClr val="tx1"/>
                </a:solidFill>
                <a:latin typeface="Times New Roman" charset="0"/>
                <a:ea typeface="ＭＳ Ｐゴシック" charset="0"/>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0"/>
              </a:defRPr>
            </a:lvl9pPr>
          </a:lstStyle>
          <a:p>
            <a:fld id="{136001BF-5C93-2C4D-93AB-4EFF24E249BA}" type="slidenum">
              <a:rPr lang="en-US"/>
              <a:pPr/>
              <a:t>11</a:t>
            </a:fld>
            <a:endParaRPr lang="en-US"/>
          </a:p>
        </p:txBody>
      </p:sp>
      <p:sp>
        <p:nvSpPr>
          <p:cNvPr id="33795" name="Rectangle 2"/>
          <p:cNvSpPr>
            <a:spLocks noGrp="1" noChangeArrowheads="1"/>
          </p:cNvSpPr>
          <p:nvPr>
            <p:ph type="body" idx="1"/>
          </p:nvPr>
        </p:nvSpPr>
        <p:spPr>
          <a:xfrm>
            <a:off x="1268413" y="4332288"/>
            <a:ext cx="4325937" cy="4103687"/>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1078" tIns="44739" rIns="91078" bIns="44739"/>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Your home directory will have permissions 711 by default.</a:t>
            </a:r>
            <a:br>
              <a:rPr lang="en-US" sz="1200" dirty="0"/>
            </a:br>
            <a:r>
              <a:rPr lang="en-US" sz="1200" dirty="0"/>
              <a:t>These permissions mean the following:</a:t>
            </a:r>
            <a:br>
              <a:rPr lang="en-US" sz="1200" dirty="0"/>
            </a:br>
            <a:r>
              <a:rPr lang="en-US" sz="1200" dirty="0"/>
              <a:t>7 = 4+2+1:You (the owner) can read/write/execute</a:t>
            </a:r>
            <a:br>
              <a:rPr lang="en-US" sz="1200" dirty="0"/>
            </a:br>
            <a:r>
              <a:rPr lang="en-US" sz="1200" dirty="0"/>
              <a:t>1 = 1:Other users in your group can cd/execute but not read or write </a:t>
            </a:r>
            <a:br>
              <a:rPr lang="en-US" sz="1200" dirty="0"/>
            </a:br>
            <a:r>
              <a:rPr lang="en-US" sz="1200" dirty="0"/>
              <a:t>1 = 1:Other users not in your group can cd/execute but not read or </a:t>
            </a:r>
            <a:br>
              <a:rPr lang="en-US" sz="1200" dirty="0"/>
            </a:br>
            <a:r>
              <a:rPr lang="en-US" sz="1200" dirty="0"/>
              <a:t>write</a:t>
            </a:r>
            <a:endParaRPr lang="en-US" sz="1200" dirty="0">
              <a:solidFill>
                <a:srgbClr val="FF0000"/>
              </a:solidFill>
              <a:latin typeface="Calibri"/>
              <a:cs typeface="Calibri"/>
            </a:endParaRPr>
          </a:p>
          <a:p>
            <a:endParaRPr lang="en-US" altLang="zh-CN" dirty="0">
              <a:latin typeface="Times New Roman" charset="0"/>
              <a:ea typeface="宋体" charset="0"/>
              <a:cs typeface="宋体" charset="0"/>
            </a:endParaRPr>
          </a:p>
        </p:txBody>
      </p:sp>
      <p:sp>
        <p:nvSpPr>
          <p:cNvPr id="33796" name="Rectangle 3"/>
          <p:cNvSpPr>
            <a:spLocks noGrp="1" noRot="1" noChangeAspect="1" noChangeArrowheads="1" noTextEdit="1"/>
          </p:cNvSpPr>
          <p:nvPr>
            <p:ph type="sldImg"/>
          </p:nvPr>
        </p:nvSpPr>
        <p:spPr>
          <a:xfrm>
            <a:off x="430213" y="682625"/>
            <a:ext cx="6076950" cy="3419475"/>
          </a:xfrm>
          <a:noFill/>
          <a:ln w="12700" cap="flat">
            <a:solidFill>
              <a:schemeClr val="tx1"/>
            </a:solidFill>
          </a:ln>
          <a:extLst>
            <a:ext uri="{AF507438-7753-43e0-B8FC-AC1667EBCBE1}">
              <a14:hiddenEffects xmlns:a14="http://schemas.microsoft.com/office/drawing/2010/main" xmlns="">
                <a:effectLst>
                  <a:outerShdw dist="35921" dir="2700000" algn="ctr" rotWithShape="0">
                    <a:srgbClr val="808080"/>
                  </a:outerShdw>
                </a:effectLst>
              </a14:hiddenEffects>
            </a:ext>
          </a:extLst>
        </p:spPr>
      </p:sp>
    </p:spTree>
    <p:extLst>
      <p:ext uri="{BB962C8B-B14F-4D97-AF65-F5344CB8AC3E}">
        <p14:creationId xmlns:p14="http://schemas.microsoft.com/office/powerpoint/2010/main" val="1952820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B9013FDC-CDB6-0145-BBEC-8B9E418D6794}" type="slidenum">
              <a:rPr lang="en-US"/>
              <a:pPr/>
              <a:t>‹#›</a:t>
            </a:fld>
            <a:endParaRPr lang="en-US"/>
          </a:p>
        </p:txBody>
      </p:sp>
    </p:spTree>
    <p:extLst>
      <p:ext uri="{BB962C8B-B14F-4D97-AF65-F5344CB8AC3E}">
        <p14:creationId xmlns:p14="http://schemas.microsoft.com/office/powerpoint/2010/main" val="2097536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A9939A6A-E21D-7C4D-8E7C-17C74E5611D4}" type="slidenum">
              <a:rPr lang="en-US"/>
              <a:pPr/>
              <a:t>‹#›</a:t>
            </a:fld>
            <a:endParaRPr lang="en-US"/>
          </a:p>
        </p:txBody>
      </p:sp>
    </p:spTree>
    <p:extLst>
      <p:ext uri="{BB962C8B-B14F-4D97-AF65-F5344CB8AC3E}">
        <p14:creationId xmlns:p14="http://schemas.microsoft.com/office/powerpoint/2010/main" val="187943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16AED4AA-CCA7-A748-9E0B-836427D4D791}" type="slidenum">
              <a:rPr lang="en-US"/>
              <a:pPr/>
              <a:t>‹#›</a:t>
            </a:fld>
            <a:endParaRPr lang="en-US"/>
          </a:p>
        </p:txBody>
      </p:sp>
    </p:spTree>
    <p:extLst>
      <p:ext uri="{BB962C8B-B14F-4D97-AF65-F5344CB8AC3E}">
        <p14:creationId xmlns:p14="http://schemas.microsoft.com/office/powerpoint/2010/main" val="191949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211DD708-9C6C-BC4A-8ACC-1131D652BA95}" type="slidenum">
              <a:rPr lang="en-US"/>
              <a:pPr/>
              <a:t>‹#›</a:t>
            </a:fld>
            <a:endParaRPr lang="en-US"/>
          </a:p>
        </p:txBody>
      </p:sp>
    </p:spTree>
    <p:extLst>
      <p:ext uri="{BB962C8B-B14F-4D97-AF65-F5344CB8AC3E}">
        <p14:creationId xmlns:p14="http://schemas.microsoft.com/office/powerpoint/2010/main" val="275746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ftr" sz="quarter" idx="10"/>
          </p:nvPr>
        </p:nvSpPr>
        <p:spPr>
          <a:ln/>
        </p:spPr>
        <p:txBody>
          <a:bodyPr/>
          <a:lstStyle>
            <a:lvl1pPr>
              <a:defRPr/>
            </a:lvl1pPr>
          </a:lstStyle>
          <a:p>
            <a:endParaRPr lang="en-US"/>
          </a:p>
        </p:txBody>
      </p:sp>
      <p:sp>
        <p:nvSpPr>
          <p:cNvPr id="5" name="Rectangle 7"/>
          <p:cNvSpPr>
            <a:spLocks noGrp="1" noChangeArrowheads="1"/>
          </p:cNvSpPr>
          <p:nvPr>
            <p:ph type="sldNum" sz="quarter" idx="11"/>
          </p:nvPr>
        </p:nvSpPr>
        <p:spPr>
          <a:ln/>
        </p:spPr>
        <p:txBody>
          <a:bodyPr/>
          <a:lstStyle>
            <a:lvl1pPr>
              <a:defRPr/>
            </a:lvl1pPr>
          </a:lstStyle>
          <a:p>
            <a:fld id="{39BAC1BF-448E-0748-97C4-07AE073AA6E8}" type="slidenum">
              <a:rPr lang="en-US"/>
              <a:pPr/>
              <a:t>‹#›</a:t>
            </a:fld>
            <a:endParaRPr lang="en-US"/>
          </a:p>
        </p:txBody>
      </p:sp>
    </p:spTree>
    <p:extLst>
      <p:ext uri="{BB962C8B-B14F-4D97-AF65-F5344CB8AC3E}">
        <p14:creationId xmlns:p14="http://schemas.microsoft.com/office/powerpoint/2010/main" val="35936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CA5C63ED-CA33-F643-8D2C-9CC1229B0478}" type="slidenum">
              <a:rPr lang="en-US"/>
              <a:pPr/>
              <a:t>‹#›</a:t>
            </a:fld>
            <a:endParaRPr lang="en-US"/>
          </a:p>
        </p:txBody>
      </p:sp>
    </p:spTree>
    <p:extLst>
      <p:ext uri="{BB962C8B-B14F-4D97-AF65-F5344CB8AC3E}">
        <p14:creationId xmlns:p14="http://schemas.microsoft.com/office/powerpoint/2010/main" val="120579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sz="quarter" idx="10"/>
          </p:nvPr>
        </p:nvSpPr>
        <p:spPr>
          <a:ln/>
        </p:spPr>
        <p:txBody>
          <a:bodyPr/>
          <a:lstStyle>
            <a:lvl1pPr>
              <a:defRPr/>
            </a:lvl1pPr>
          </a:lstStyle>
          <a:p>
            <a:endParaRPr lang="en-US"/>
          </a:p>
        </p:txBody>
      </p:sp>
      <p:sp>
        <p:nvSpPr>
          <p:cNvPr id="8" name="Rectangle 7"/>
          <p:cNvSpPr>
            <a:spLocks noGrp="1" noChangeArrowheads="1"/>
          </p:cNvSpPr>
          <p:nvPr>
            <p:ph type="sldNum" sz="quarter" idx="11"/>
          </p:nvPr>
        </p:nvSpPr>
        <p:spPr>
          <a:ln/>
        </p:spPr>
        <p:txBody>
          <a:bodyPr/>
          <a:lstStyle>
            <a:lvl1pPr>
              <a:defRPr/>
            </a:lvl1pPr>
          </a:lstStyle>
          <a:p>
            <a:fld id="{02E81F73-168E-DF47-86CE-65001EABF119}" type="slidenum">
              <a:rPr lang="en-US"/>
              <a:pPr/>
              <a:t>‹#›</a:t>
            </a:fld>
            <a:endParaRPr lang="en-US"/>
          </a:p>
        </p:txBody>
      </p:sp>
    </p:spTree>
    <p:extLst>
      <p:ext uri="{BB962C8B-B14F-4D97-AF65-F5344CB8AC3E}">
        <p14:creationId xmlns:p14="http://schemas.microsoft.com/office/powerpoint/2010/main" val="2932946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ftr" sz="quarter" idx="10"/>
          </p:nvPr>
        </p:nvSpPr>
        <p:spPr>
          <a:ln/>
        </p:spPr>
        <p:txBody>
          <a:bodyPr/>
          <a:lstStyle>
            <a:lvl1pPr>
              <a:defRPr/>
            </a:lvl1pPr>
          </a:lstStyle>
          <a:p>
            <a:endParaRPr lang="en-US"/>
          </a:p>
        </p:txBody>
      </p:sp>
      <p:sp>
        <p:nvSpPr>
          <p:cNvPr id="4" name="Rectangle 7"/>
          <p:cNvSpPr>
            <a:spLocks noGrp="1" noChangeArrowheads="1"/>
          </p:cNvSpPr>
          <p:nvPr>
            <p:ph type="sldNum" sz="quarter" idx="11"/>
          </p:nvPr>
        </p:nvSpPr>
        <p:spPr>
          <a:ln/>
        </p:spPr>
        <p:txBody>
          <a:bodyPr/>
          <a:lstStyle>
            <a:lvl1pPr>
              <a:defRPr/>
            </a:lvl1pPr>
          </a:lstStyle>
          <a:p>
            <a:fld id="{F2AB741D-3059-9749-806A-40E1FE40CF46}" type="slidenum">
              <a:rPr lang="en-US"/>
              <a:pPr/>
              <a:t>‹#›</a:t>
            </a:fld>
            <a:endParaRPr lang="en-US"/>
          </a:p>
        </p:txBody>
      </p:sp>
    </p:spTree>
    <p:extLst>
      <p:ext uri="{BB962C8B-B14F-4D97-AF65-F5344CB8AC3E}">
        <p14:creationId xmlns:p14="http://schemas.microsoft.com/office/powerpoint/2010/main" val="101354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endParaRPr lang="en-US"/>
          </a:p>
        </p:txBody>
      </p:sp>
      <p:sp>
        <p:nvSpPr>
          <p:cNvPr id="3" name="Rectangle 7"/>
          <p:cNvSpPr>
            <a:spLocks noGrp="1" noChangeArrowheads="1"/>
          </p:cNvSpPr>
          <p:nvPr>
            <p:ph type="sldNum" sz="quarter" idx="11"/>
          </p:nvPr>
        </p:nvSpPr>
        <p:spPr>
          <a:ln/>
        </p:spPr>
        <p:txBody>
          <a:bodyPr/>
          <a:lstStyle>
            <a:lvl1pPr>
              <a:defRPr/>
            </a:lvl1pPr>
          </a:lstStyle>
          <a:p>
            <a:fld id="{0C4AF5B0-A05E-724A-87E2-3CBAB181D8A1}" type="slidenum">
              <a:rPr lang="en-US"/>
              <a:pPr/>
              <a:t>‹#›</a:t>
            </a:fld>
            <a:endParaRPr lang="en-US"/>
          </a:p>
        </p:txBody>
      </p:sp>
    </p:spTree>
    <p:extLst>
      <p:ext uri="{BB962C8B-B14F-4D97-AF65-F5344CB8AC3E}">
        <p14:creationId xmlns:p14="http://schemas.microsoft.com/office/powerpoint/2010/main" val="301573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1B91192-082C-A54D-8443-EA5BFC04DEDD}" type="slidenum">
              <a:rPr lang="en-US"/>
              <a:pPr/>
              <a:t>‹#›</a:t>
            </a:fld>
            <a:endParaRPr lang="en-US"/>
          </a:p>
        </p:txBody>
      </p:sp>
    </p:spTree>
    <p:extLst>
      <p:ext uri="{BB962C8B-B14F-4D97-AF65-F5344CB8AC3E}">
        <p14:creationId xmlns:p14="http://schemas.microsoft.com/office/powerpoint/2010/main" val="300417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ftr" sz="quarter" idx="10"/>
          </p:nvPr>
        </p:nvSpPr>
        <p:spPr>
          <a:ln/>
        </p:spPr>
        <p:txBody>
          <a:bodyPr/>
          <a:lstStyle>
            <a:lvl1pPr>
              <a:defRPr/>
            </a:lvl1pPr>
          </a:lstStyle>
          <a:p>
            <a:endParaRPr lang="en-US"/>
          </a:p>
        </p:txBody>
      </p:sp>
      <p:sp>
        <p:nvSpPr>
          <p:cNvPr id="6" name="Rectangle 7"/>
          <p:cNvSpPr>
            <a:spLocks noGrp="1" noChangeArrowheads="1"/>
          </p:cNvSpPr>
          <p:nvPr>
            <p:ph type="sldNum" sz="quarter" idx="11"/>
          </p:nvPr>
        </p:nvSpPr>
        <p:spPr>
          <a:ln/>
        </p:spPr>
        <p:txBody>
          <a:bodyPr/>
          <a:lstStyle>
            <a:lvl1pPr>
              <a:defRPr/>
            </a:lvl1pPr>
          </a:lstStyle>
          <a:p>
            <a:fld id="{A46DF99E-117A-804D-9AE1-0148B167FF70}" type="slidenum">
              <a:rPr lang="en-US"/>
              <a:pPr/>
              <a:t>‹#›</a:t>
            </a:fld>
            <a:endParaRPr lang="en-US"/>
          </a:p>
        </p:txBody>
      </p:sp>
    </p:spTree>
    <p:extLst>
      <p:ext uri="{BB962C8B-B14F-4D97-AF65-F5344CB8AC3E}">
        <p14:creationId xmlns:p14="http://schemas.microsoft.com/office/powerpoint/2010/main" val="1869607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DDDDDD"/>
            </a:gs>
            <a:gs pos="100000">
              <a:schemeClr val="bg1"/>
            </a:gs>
          </a:gsLst>
          <a:lin ang="5400000" scaled="1"/>
        </a:gradFill>
        <a:effectLst/>
      </p:bgPr>
    </p:bg>
    <p:spTree>
      <p:nvGrpSpPr>
        <p:cNvPr id="1" name=""/>
        <p:cNvGrpSpPr/>
        <p:nvPr/>
      </p:nvGrpSpPr>
      <p:grpSpPr>
        <a:xfrm>
          <a:off x="0" y="0"/>
          <a:ext cx="0" cy="0"/>
          <a:chOff x="0" y="0"/>
          <a:chExt cx="0" cy="0"/>
        </a:xfrm>
      </p:grpSpPr>
      <p:pic>
        <p:nvPicPr>
          <p:cNvPr id="1026"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909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89095" name="Rectangle 7"/>
          <p:cNvSpPr>
            <a:spLocks noGrp="1" noChangeArrowheads="1"/>
          </p:cNvSpPr>
          <p:nvPr>
            <p:ph type="sldNum" sz="quarter" idx="4"/>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fld id="{0D8BB033-354E-3D4A-AAF6-66DED48618B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charset="0"/>
          <a:ea typeface="ＭＳ Ｐゴシック" charset="0"/>
        </a:defRPr>
      </a:lvl2pPr>
      <a:lvl3pPr algn="ctr" rtl="0" eaLnBrk="0" fontAlgn="base" hangingPunct="0">
        <a:spcBef>
          <a:spcPct val="0"/>
        </a:spcBef>
        <a:spcAft>
          <a:spcPct val="0"/>
        </a:spcAft>
        <a:defRPr sz="4400">
          <a:solidFill>
            <a:srgbClr val="000681"/>
          </a:solidFill>
          <a:latin typeface="Arial" charset="0"/>
          <a:ea typeface="ＭＳ Ｐゴシック" charset="0"/>
        </a:defRPr>
      </a:lvl3pPr>
      <a:lvl4pPr algn="ctr" rtl="0" eaLnBrk="0" fontAlgn="base" hangingPunct="0">
        <a:spcBef>
          <a:spcPct val="0"/>
        </a:spcBef>
        <a:spcAft>
          <a:spcPct val="0"/>
        </a:spcAft>
        <a:defRPr sz="4400">
          <a:solidFill>
            <a:srgbClr val="000681"/>
          </a:solidFill>
          <a:latin typeface="Arial" charset="0"/>
          <a:ea typeface="ＭＳ Ｐゴシック" charset="0"/>
        </a:defRPr>
      </a:lvl4pPr>
      <a:lvl5pPr algn="ctr" rtl="0" eaLnBrk="0" fontAlgn="base" hangingPunct="0">
        <a:spcBef>
          <a:spcPct val="0"/>
        </a:spcBef>
        <a:spcAft>
          <a:spcPct val="0"/>
        </a:spcAft>
        <a:defRPr sz="4400">
          <a:solidFill>
            <a:srgbClr val="000681"/>
          </a:solidFill>
          <a:latin typeface="Arial" charset="0"/>
          <a:ea typeface="ＭＳ Ｐゴシック" charset="0"/>
        </a:defRPr>
      </a:lvl5pPr>
      <a:lvl6pPr marL="457200" algn="ctr" rtl="0" fontAlgn="base">
        <a:spcBef>
          <a:spcPct val="0"/>
        </a:spcBef>
        <a:spcAft>
          <a:spcPct val="0"/>
        </a:spcAft>
        <a:defRPr sz="4400">
          <a:solidFill>
            <a:srgbClr val="000681"/>
          </a:solidFill>
          <a:latin typeface="Arial" charset="0"/>
        </a:defRPr>
      </a:lvl6pPr>
      <a:lvl7pPr marL="914400" algn="ctr" rtl="0" fontAlgn="base">
        <a:spcBef>
          <a:spcPct val="0"/>
        </a:spcBef>
        <a:spcAft>
          <a:spcPct val="0"/>
        </a:spcAft>
        <a:defRPr sz="4400">
          <a:solidFill>
            <a:srgbClr val="000681"/>
          </a:solidFill>
          <a:latin typeface="Arial" charset="0"/>
        </a:defRPr>
      </a:lvl7pPr>
      <a:lvl8pPr marL="1371600" algn="ctr" rtl="0" fontAlgn="base">
        <a:spcBef>
          <a:spcPct val="0"/>
        </a:spcBef>
        <a:spcAft>
          <a:spcPct val="0"/>
        </a:spcAft>
        <a:defRPr sz="4400">
          <a:solidFill>
            <a:srgbClr val="000681"/>
          </a:solidFill>
          <a:latin typeface="Arial" charset="0"/>
        </a:defRPr>
      </a:lvl8pPr>
      <a:lvl9pPr marL="1828800" algn="ctr" rtl="0" fontAlgn="base">
        <a:spcBef>
          <a:spcPct val="0"/>
        </a:spcBef>
        <a:spcAft>
          <a:spcPct val="0"/>
        </a:spcAft>
        <a:defRPr sz="4400">
          <a:solidFill>
            <a:srgbClr val="000681"/>
          </a:solidFill>
          <a:latin typeface="Arial" charset="0"/>
        </a:defRPr>
      </a:lvl9pPr>
    </p:titleStyle>
    <p:bodyStyle>
      <a:lvl1pPr marL="342900" indent="-342900" algn="l" rtl="0" eaLnBrk="0" fontAlgn="base" hangingPunct="0">
        <a:spcBef>
          <a:spcPct val="20000"/>
        </a:spcBef>
        <a:spcAft>
          <a:spcPct val="0"/>
        </a:spcAft>
        <a:buClr>
          <a:srgbClr val="FF581D"/>
        </a:buClr>
        <a:buChar char="•"/>
        <a:defRPr sz="3200">
          <a:solidFill>
            <a:srgbClr val="000681"/>
          </a:solidFill>
          <a:latin typeface="+mn-lt"/>
          <a:ea typeface="ＭＳ Ｐゴシック" charset="0"/>
          <a:cs typeface="+mn-cs"/>
        </a:defRPr>
      </a:lvl1pPr>
      <a:lvl2pPr marL="742950" indent="-285750" algn="l" rtl="0" eaLnBrk="0" fontAlgn="base" hangingPunct="0">
        <a:spcBef>
          <a:spcPct val="20000"/>
        </a:spcBef>
        <a:spcAft>
          <a:spcPct val="0"/>
        </a:spcAft>
        <a:buClr>
          <a:srgbClr val="FF581D"/>
        </a:buClr>
        <a:buChar char="–"/>
        <a:defRPr sz="2800">
          <a:solidFill>
            <a:srgbClr val="000681"/>
          </a:solidFill>
          <a:latin typeface="+mn-lt"/>
          <a:ea typeface="ＭＳ Ｐゴシック" charset="0"/>
        </a:defRPr>
      </a:lvl2pPr>
      <a:lvl3pPr marL="1143000" indent="-228600" algn="l" rtl="0" eaLnBrk="0" fontAlgn="base" hangingPunct="0">
        <a:spcBef>
          <a:spcPct val="20000"/>
        </a:spcBef>
        <a:spcAft>
          <a:spcPct val="0"/>
        </a:spcAft>
        <a:buClr>
          <a:srgbClr val="FF581D"/>
        </a:buClr>
        <a:buChar char="•"/>
        <a:defRPr sz="2400">
          <a:solidFill>
            <a:srgbClr val="000681"/>
          </a:solidFill>
          <a:latin typeface="+mn-lt"/>
          <a:ea typeface="ＭＳ Ｐゴシック" charset="0"/>
        </a:defRPr>
      </a:lvl3pPr>
      <a:lvl4pPr marL="16002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4pPr>
      <a:lvl5pPr marL="2057400" indent="-228600" algn="l" rtl="0" eaLnBrk="0" fontAlgn="base" hangingPunct="0">
        <a:spcBef>
          <a:spcPct val="20000"/>
        </a:spcBef>
        <a:spcAft>
          <a:spcPct val="0"/>
        </a:spcAft>
        <a:buClr>
          <a:srgbClr val="FF581D"/>
        </a:buClr>
        <a:buChar char="»"/>
        <a:defRPr sz="2000">
          <a:solidFill>
            <a:srgbClr val="000681"/>
          </a:solidFill>
          <a:latin typeface="+mn-lt"/>
          <a:ea typeface="ＭＳ Ｐゴシック" charset="0"/>
        </a:defRPr>
      </a:lvl5pPr>
      <a:lvl6pPr marL="2514600" indent="-228600" algn="l" rtl="0" fontAlgn="base">
        <a:spcBef>
          <a:spcPct val="20000"/>
        </a:spcBef>
        <a:spcAft>
          <a:spcPct val="0"/>
        </a:spcAft>
        <a:buClr>
          <a:srgbClr val="FF581D"/>
        </a:buClr>
        <a:buChar char="»"/>
        <a:defRPr sz="2000">
          <a:solidFill>
            <a:srgbClr val="000681"/>
          </a:solidFill>
          <a:latin typeface="+mn-lt"/>
        </a:defRPr>
      </a:lvl6pPr>
      <a:lvl7pPr marL="2971800" indent="-228600" algn="l" rtl="0" fontAlgn="base">
        <a:spcBef>
          <a:spcPct val="20000"/>
        </a:spcBef>
        <a:spcAft>
          <a:spcPct val="0"/>
        </a:spcAft>
        <a:buClr>
          <a:srgbClr val="FF581D"/>
        </a:buClr>
        <a:buChar char="»"/>
        <a:defRPr sz="2000">
          <a:solidFill>
            <a:srgbClr val="000681"/>
          </a:solidFill>
          <a:latin typeface="+mn-lt"/>
        </a:defRPr>
      </a:lvl7pPr>
      <a:lvl8pPr marL="3429000" indent="-228600" algn="l" rtl="0" fontAlgn="base">
        <a:spcBef>
          <a:spcPct val="20000"/>
        </a:spcBef>
        <a:spcAft>
          <a:spcPct val="0"/>
        </a:spcAft>
        <a:buClr>
          <a:srgbClr val="FF581D"/>
        </a:buClr>
        <a:buChar char="»"/>
        <a:defRPr sz="2000">
          <a:solidFill>
            <a:srgbClr val="000681"/>
          </a:solidFill>
          <a:latin typeface="+mn-lt"/>
        </a:defRPr>
      </a:lvl8pPr>
      <a:lvl9pPr marL="3886200" indent="-228600" algn="l" rtl="0" fontAlgn="base">
        <a:spcBef>
          <a:spcPct val="20000"/>
        </a:spcBef>
        <a:spcAft>
          <a:spcPct val="0"/>
        </a:spcAft>
        <a:buClr>
          <a:srgbClr val="FF581D"/>
        </a:buClr>
        <a:buChar char="»"/>
        <a:defRPr sz="2000">
          <a:solidFill>
            <a:srgbClr val="00068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2F26D0F-7787-5C4C-99BF-4744DE7C3B5B}" type="slidenum">
              <a:rPr lang="en-US" sz="1400">
                <a:latin typeface="Arial" charset="0"/>
              </a:rPr>
              <a:pPr eaLnBrk="1" hangingPunct="1"/>
              <a:t>1</a:t>
            </a:fld>
            <a:endParaRPr lang="en-US" sz="1400">
              <a:latin typeface="Arial" charset="0"/>
            </a:endParaRPr>
          </a:p>
        </p:txBody>
      </p:sp>
      <p:sp>
        <p:nvSpPr>
          <p:cNvPr id="2051" name="Rectangle 2"/>
          <p:cNvSpPr>
            <a:spLocks noGrp="1" noChangeArrowheads="1"/>
          </p:cNvSpPr>
          <p:nvPr>
            <p:ph type="ctrTitle"/>
          </p:nvPr>
        </p:nvSpPr>
        <p:spPr>
          <a:xfrm>
            <a:off x="2057400" y="762000"/>
            <a:ext cx="8077200" cy="2971800"/>
          </a:xfrm>
        </p:spPr>
        <p:txBody>
          <a:bodyPr/>
          <a:lstStyle/>
          <a:p>
            <a:pPr eaLnBrk="1" hangingPunct="1"/>
            <a:r>
              <a:rPr lang="en-US" altLang="zh-CN" sz="4000" dirty="0">
                <a:solidFill>
                  <a:schemeClr val="accent2"/>
                </a:solidFill>
                <a:latin typeface="Calibri" charset="0"/>
                <a:ea typeface="宋体" charset="0"/>
                <a:cs typeface="宋体" charset="0"/>
              </a:rPr>
              <a:t>COMP 3500 </a:t>
            </a:r>
            <a:br>
              <a:rPr lang="en-US" altLang="zh-CN" sz="4000" dirty="0">
                <a:solidFill>
                  <a:schemeClr val="accent2"/>
                </a:solidFill>
                <a:latin typeface="Calibri" charset="0"/>
                <a:ea typeface="宋体" charset="0"/>
                <a:cs typeface="宋体" charset="0"/>
              </a:rPr>
            </a:br>
            <a:r>
              <a:rPr lang="en-US" altLang="zh-CN" sz="4000" dirty="0">
                <a:solidFill>
                  <a:schemeClr val="accent2"/>
                </a:solidFill>
                <a:latin typeface="Calibri" charset="0"/>
                <a:ea typeface="宋体" charset="0"/>
                <a:cs typeface="宋体" charset="0"/>
              </a:rPr>
              <a:t>Introduction to Operating Systems</a:t>
            </a:r>
            <a:br>
              <a:rPr lang="en-US" altLang="zh-CN" sz="4000" dirty="0">
                <a:solidFill>
                  <a:schemeClr val="accent2"/>
                </a:solidFill>
                <a:latin typeface="Calibri" charset="0"/>
                <a:ea typeface="宋体" charset="0"/>
                <a:cs typeface="宋体" charset="0"/>
              </a:rPr>
            </a:br>
            <a:br>
              <a:rPr lang="en-US" altLang="zh-CN" sz="41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Project 5 – </a:t>
            </a:r>
            <a:r>
              <a:rPr lang="en-US" sz="3600" dirty="0">
                <a:latin typeface="Calibri" panose="020F0502020204030204" pitchFamily="34" charset="0"/>
              </a:rPr>
              <a:t>Processes and System Calls </a:t>
            </a:r>
            <a:br>
              <a:rPr lang="en-US" altLang="zh-CN" sz="3600" dirty="0">
                <a:solidFill>
                  <a:schemeClr val="accent2"/>
                </a:solidFill>
                <a:latin typeface="Calibri" charset="0"/>
                <a:ea typeface="宋体" charset="0"/>
                <a:cs typeface="宋体" charset="0"/>
              </a:rPr>
            </a:br>
            <a:r>
              <a:rPr lang="en-US" altLang="zh-CN" sz="3600" dirty="0">
                <a:solidFill>
                  <a:schemeClr val="accent2"/>
                </a:solidFill>
                <a:latin typeface="Calibri" charset="0"/>
                <a:ea typeface="宋体" charset="0"/>
                <a:cs typeface="宋体" charset="0"/>
              </a:rPr>
              <a:t>Part 1: Overview</a:t>
            </a:r>
          </a:p>
        </p:txBody>
      </p:sp>
      <p:sp>
        <p:nvSpPr>
          <p:cNvPr id="2052" name="Text Box 3"/>
          <p:cNvSpPr txBox="1">
            <a:spLocks noChangeArrowheads="1"/>
          </p:cNvSpPr>
          <p:nvPr/>
        </p:nvSpPr>
        <p:spPr bwMode="auto">
          <a:xfrm>
            <a:off x="3581400" y="4183064"/>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a:defRPr sz="3200">
                <a:solidFill>
                  <a:srgbClr val="000681"/>
                </a:solidFill>
                <a:latin typeface="Arial" charset="0"/>
                <a:ea typeface="ＭＳ Ｐゴシック" charset="0"/>
              </a:defRPr>
            </a:lvl1pPr>
            <a:lvl2pPr>
              <a:defRPr sz="2800">
                <a:solidFill>
                  <a:srgbClr val="000681"/>
                </a:solidFill>
                <a:latin typeface="Arial" charset="0"/>
                <a:ea typeface="ＭＳ Ｐゴシック" charset="0"/>
              </a:defRPr>
            </a:lvl2pPr>
            <a:lvl3pPr>
              <a:defRPr sz="2400">
                <a:solidFill>
                  <a:srgbClr val="000681"/>
                </a:solidFill>
                <a:latin typeface="Arial" charset="0"/>
                <a:ea typeface="ＭＳ Ｐゴシック" charset="0"/>
              </a:defRPr>
            </a:lvl3pPr>
            <a:lvl4pPr>
              <a:defRPr sz="2000">
                <a:solidFill>
                  <a:srgbClr val="000681"/>
                </a:solidFill>
                <a:latin typeface="Arial" charset="0"/>
                <a:ea typeface="ＭＳ Ｐゴシック" charset="0"/>
              </a:defRPr>
            </a:lvl4pPr>
            <a:lvl5pPr>
              <a:defRPr sz="2000">
                <a:solidFill>
                  <a:srgbClr val="000681"/>
                </a:solidFill>
                <a:latin typeface="Arial" charset="0"/>
                <a:ea typeface="ＭＳ Ｐゴシック" charset="0"/>
              </a:defRPr>
            </a:lvl5pPr>
            <a:lvl6pPr eaLnBrk="0" hangingPunct="0">
              <a:defRPr sz="2000">
                <a:solidFill>
                  <a:srgbClr val="000681"/>
                </a:solidFill>
                <a:latin typeface="Arial" charset="0"/>
                <a:ea typeface="ＭＳ Ｐゴシック" charset="0"/>
              </a:defRPr>
            </a:lvl6pPr>
            <a:lvl7pPr eaLnBrk="0" hangingPunct="0">
              <a:defRPr sz="2000">
                <a:solidFill>
                  <a:srgbClr val="000681"/>
                </a:solidFill>
                <a:latin typeface="Arial" charset="0"/>
                <a:ea typeface="ＭＳ Ｐゴシック" charset="0"/>
              </a:defRPr>
            </a:lvl7pPr>
            <a:lvl8pPr eaLnBrk="0" hangingPunct="0">
              <a:defRPr sz="2000">
                <a:solidFill>
                  <a:srgbClr val="000681"/>
                </a:solidFill>
                <a:latin typeface="Arial" charset="0"/>
                <a:ea typeface="ＭＳ Ｐゴシック" charset="0"/>
              </a:defRPr>
            </a:lvl8pPr>
            <a:lvl9pPr eaLnBrk="0" hangingPunct="0">
              <a:defRPr sz="2000">
                <a:solidFill>
                  <a:srgbClr val="000681"/>
                </a:solidFill>
                <a:latin typeface="Arial" charset="0"/>
                <a:ea typeface="ＭＳ Ｐゴシック" charset="0"/>
              </a:defRPr>
            </a:lvl9pPr>
          </a:lstStyle>
          <a:p>
            <a:pPr algn="ctr" eaLnBrk="0" hangingPunct="0">
              <a:spcBef>
                <a:spcPct val="50000"/>
              </a:spcBef>
            </a:pPr>
            <a:r>
              <a:rPr lang="en-US" altLang="zh-CN" dirty="0">
                <a:solidFill>
                  <a:schemeClr val="accent2"/>
                </a:solidFill>
                <a:latin typeface="Calibri" charset="0"/>
                <a:ea typeface="宋体" charset="0"/>
                <a:cs typeface="宋体" charset="0"/>
              </a:rPr>
              <a:t>Dr. Xiao Qin</a:t>
            </a:r>
          </a:p>
          <a:p>
            <a:pPr algn="ctr" eaLnBrk="0" hangingPunct="0">
              <a:spcBef>
                <a:spcPct val="50000"/>
              </a:spcBef>
            </a:pPr>
            <a:r>
              <a:rPr lang="en-US" sz="2400" i="1" dirty="0">
                <a:solidFill>
                  <a:schemeClr val="accent2"/>
                </a:solidFill>
                <a:latin typeface="Calibri" charset="0"/>
                <a:ea typeface="宋体" charset="0"/>
                <a:cs typeface="宋体" charset="0"/>
              </a:rPr>
              <a:t>Auburn University</a:t>
            </a:r>
            <a:br>
              <a:rPr lang="en-US" sz="2400" i="1" dirty="0">
                <a:solidFill>
                  <a:schemeClr val="accent2"/>
                </a:solidFill>
                <a:latin typeface="Calibri" charset="0"/>
                <a:ea typeface="宋体" charset="0"/>
                <a:cs typeface="宋体" charset="0"/>
              </a:rPr>
            </a:br>
            <a:r>
              <a:rPr lang="en-US" sz="2400" i="1" dirty="0">
                <a:solidFill>
                  <a:schemeClr val="accent2"/>
                </a:solidFill>
                <a:latin typeface="Calibri" charset="0"/>
                <a:ea typeface="宋体" charset="0"/>
                <a:cs typeface="宋体" charset="0"/>
              </a:rPr>
              <a:t>http://</a:t>
            </a:r>
            <a:r>
              <a:rPr lang="en-US" sz="2400" i="1" dirty="0" err="1">
                <a:solidFill>
                  <a:schemeClr val="accent2"/>
                </a:solidFill>
                <a:latin typeface="Calibri" charset="0"/>
                <a:ea typeface="宋体" charset="0"/>
                <a:cs typeface="宋体" charset="0"/>
              </a:rPr>
              <a:t>www.eng.auburn.edu</a:t>
            </a:r>
            <a:r>
              <a:rPr lang="en-US" sz="2400" i="1" dirty="0">
                <a:solidFill>
                  <a:schemeClr val="accent2"/>
                </a:solidFill>
                <a:latin typeface="Calibri" charset="0"/>
                <a:ea typeface="宋体" charset="0"/>
                <a:cs typeface="宋体" charset="0"/>
              </a:rPr>
              <a:t>/~</a:t>
            </a:r>
            <a:r>
              <a:rPr lang="en-US" sz="2400" i="1" dirty="0" err="1">
                <a:solidFill>
                  <a:schemeClr val="accent2"/>
                </a:solidFill>
                <a:latin typeface="Calibri" charset="0"/>
                <a:ea typeface="宋体" charset="0"/>
                <a:cs typeface="宋体" charset="0"/>
              </a:rPr>
              <a:t>xqin</a:t>
            </a:r>
            <a:endParaRPr lang="en-US" sz="2400" i="1" dirty="0">
              <a:solidFill>
                <a:schemeClr val="accent2"/>
              </a:solidFill>
              <a:latin typeface="Calibri" charset="0"/>
              <a:ea typeface="宋体" charset="0"/>
              <a:cs typeface="宋体" charset="0"/>
            </a:endParaRPr>
          </a:p>
          <a:p>
            <a:pPr algn="ctr" eaLnBrk="0" hangingPunct="0">
              <a:lnSpc>
                <a:spcPct val="50000"/>
              </a:lnSpc>
              <a:spcBef>
                <a:spcPct val="50000"/>
              </a:spcBef>
            </a:pPr>
            <a:r>
              <a:rPr lang="en-US" sz="2400" i="1" dirty="0" err="1">
                <a:solidFill>
                  <a:schemeClr val="accent2"/>
                </a:solidFill>
                <a:latin typeface="Calibri" charset="0"/>
                <a:ea typeface="宋体" charset="0"/>
                <a:cs typeface="宋体" charset="0"/>
              </a:rPr>
              <a:t>xqin@auburn.edu</a:t>
            </a:r>
            <a:endParaRPr lang="en-US" altLang="zh-CN" sz="2400" i="1" dirty="0">
              <a:solidFill>
                <a:schemeClr val="accent2"/>
              </a:solidFill>
              <a:latin typeface="Calibri" charset="0"/>
              <a:ea typeface="宋体" charset="0"/>
              <a:cs typeface="宋体"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1295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a:latin typeface="Calibri" charset="0"/>
              </a:rPr>
              <a:t>To Build a Real Multi-tasking Operating System</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981201" y="1676400"/>
            <a:ext cx="8143875" cy="4572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In project 4, Cats-Mice program:</a:t>
            </a:r>
          </a:p>
          <a:p>
            <a:pPr lvl="1"/>
            <a:r>
              <a:rPr lang="en-US" dirty="0">
                <a:latin typeface="Calibri"/>
                <a:cs typeface="Calibri"/>
              </a:rPr>
              <a:t>Functions linked into the kernel </a:t>
            </a:r>
          </a:p>
          <a:p>
            <a:pPr lvl="1"/>
            <a:r>
              <a:rPr lang="en-US" dirty="0">
                <a:latin typeface="Calibri"/>
                <a:cs typeface="Calibri"/>
              </a:rPr>
              <a:t>Run inside the kernel</a:t>
            </a:r>
          </a:p>
          <a:p>
            <a:pPr lvl="1"/>
            <a:r>
              <a:rPr lang="en-US" dirty="0">
                <a:solidFill>
                  <a:srgbClr val="FF0000"/>
                </a:solidFill>
                <a:latin typeface="Calibri"/>
                <a:cs typeface="Calibri"/>
              </a:rPr>
              <a:t>Reason?</a:t>
            </a:r>
            <a:r>
              <a:rPr lang="en-US" dirty="0">
                <a:latin typeface="Calibri"/>
                <a:cs typeface="Calibri"/>
              </a:rPr>
              <a:t> unable to run user-space code</a:t>
            </a:r>
          </a:p>
        </p:txBody>
      </p:sp>
      <p:sp>
        <p:nvSpPr>
          <p:cNvPr id="2" name="Rectangle 1"/>
          <p:cNvSpPr/>
          <p:nvPr/>
        </p:nvSpPr>
        <p:spPr>
          <a:xfrm>
            <a:off x="4114800" y="3200400"/>
            <a:ext cx="4495800" cy="6858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a:spLocks noChangeArrowheads="1"/>
          </p:cNvSpPr>
          <p:nvPr/>
        </p:nvSpPr>
        <p:spPr bwMode="auto">
          <a:xfrm>
            <a:off x="2057400" y="4572000"/>
            <a:ext cx="78486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Goal: Make OS/161 run user-space programs</a:t>
            </a:r>
          </a:p>
        </p:txBody>
      </p:sp>
    </p:spTree>
    <p:extLst>
      <p:ext uri="{BB962C8B-B14F-4D97-AF65-F5344CB8AC3E}">
        <p14:creationId xmlns:p14="http://schemas.microsoft.com/office/powerpoint/2010/main" val="248191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10668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dirty="0">
                <a:latin typeface="Calibri"/>
                <a:cs typeface="Calibri"/>
              </a:rPr>
              <a:t>Current Version</a:t>
            </a:r>
          </a:p>
        </p:txBody>
      </p:sp>
      <p:sp>
        <p:nvSpPr>
          <p:cNvPr id="4099" name="Rectangle 3"/>
          <p:cNvSpPr>
            <a:spLocks noGrp="1" noChangeArrowheads="1"/>
          </p:cNvSpPr>
          <p:nvPr>
            <p:ph type="body" idx="1"/>
          </p:nvPr>
        </p:nvSpPr>
        <p:spPr>
          <a:xfrm>
            <a:off x="990600" y="1480820"/>
            <a:ext cx="10515600" cy="4191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a:latin typeface="Courier New" panose="02070309020205020404" pitchFamily="49" charset="0"/>
                <a:cs typeface="Courier New" panose="02070309020205020404" pitchFamily="49" charset="0"/>
              </a:rPr>
              <a:t>Reboot</a:t>
            </a:r>
            <a:r>
              <a:rPr lang="en-US" sz="2800" dirty="0">
                <a:latin typeface="Calibri"/>
                <a:cs typeface="Calibri"/>
              </a:rPr>
              <a:t> is the only working system call available to user-space code</a:t>
            </a:r>
          </a:p>
          <a:p>
            <a:endParaRPr lang="en-US" sz="2800" dirty="0">
              <a:latin typeface="Calibri"/>
              <a:cs typeface="Calibri"/>
            </a:endParaRPr>
          </a:p>
          <a:p>
            <a:r>
              <a:rPr lang="en-US" sz="2800" dirty="0">
                <a:latin typeface="Calibri"/>
                <a:cs typeface="Calibri"/>
              </a:rPr>
              <a:t>The kernel does NOT understand what a process is</a:t>
            </a:r>
          </a:p>
          <a:p>
            <a:endParaRPr lang="en-US" sz="2800" dirty="0">
              <a:latin typeface="Calibri"/>
              <a:cs typeface="Calibri"/>
            </a:endParaRPr>
          </a:p>
          <a:p>
            <a:r>
              <a:rPr lang="en-US" sz="2800" dirty="0">
                <a:latin typeface="Calibri"/>
                <a:cs typeface="Calibri"/>
              </a:rPr>
              <a:t>The kernel does NOT maintain any per-process state</a:t>
            </a:r>
          </a:p>
          <a:p>
            <a:endParaRPr lang="en-US" sz="2800" dirty="0">
              <a:latin typeface="Calibri"/>
              <a:cs typeface="Calibri"/>
            </a:endParaRPr>
          </a:p>
          <a:p>
            <a:r>
              <a:rPr lang="en-US" sz="2800" dirty="0" err="1">
                <a:latin typeface="Calibri"/>
                <a:cs typeface="Calibri"/>
              </a:rPr>
              <a:t>Ninimal</a:t>
            </a:r>
            <a:r>
              <a:rPr lang="en-US" sz="2800" dirty="0">
                <a:latin typeface="Calibri"/>
                <a:cs typeface="Calibri"/>
              </a:rPr>
              <a:t> support for running executables</a:t>
            </a:r>
          </a:p>
        </p:txBody>
      </p:sp>
      <p:sp>
        <p:nvSpPr>
          <p:cNvPr id="6" name="Rectangle 5"/>
          <p:cNvSpPr>
            <a:spLocks noChangeArrowheads="1"/>
          </p:cNvSpPr>
          <p:nvPr/>
        </p:nvSpPr>
        <p:spPr bwMode="auto">
          <a:xfrm>
            <a:off x="2509520" y="5379111"/>
            <a:ext cx="69342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Objectives: Solve the above problems</a:t>
            </a:r>
          </a:p>
        </p:txBody>
      </p:sp>
    </p:spTree>
    <p:extLst>
      <p:ext uri="{BB962C8B-B14F-4D97-AF65-F5344CB8AC3E}">
        <p14:creationId xmlns:p14="http://schemas.microsoft.com/office/powerpoint/2010/main" val="1821829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19200" y="304800"/>
            <a:ext cx="9982200" cy="1295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a:latin typeface="Calibri" charset="0"/>
              </a:rPr>
              <a:t>System Calls</a:t>
            </a:r>
            <a:endParaRPr lang="en-US" altLang="zh-CN" dirty="0">
              <a:latin typeface="Calibri" charset="0"/>
              <a:ea typeface="宋体" charset="0"/>
              <a:cs typeface="宋体" charset="0"/>
            </a:endParaRPr>
          </a:p>
        </p:txBody>
      </p:sp>
      <p:sp>
        <p:nvSpPr>
          <p:cNvPr id="5" name="Rectangle 4"/>
          <p:cNvSpPr>
            <a:spLocks noChangeArrowheads="1"/>
          </p:cNvSpPr>
          <p:nvPr/>
        </p:nvSpPr>
        <p:spPr bwMode="auto">
          <a:xfrm>
            <a:off x="2438400" y="2286000"/>
            <a:ext cx="69342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To implement an interface between user programs and the kernel</a:t>
            </a:r>
          </a:p>
        </p:txBody>
      </p:sp>
      <p:sp>
        <p:nvSpPr>
          <p:cNvPr id="6" name="Rectangle 5"/>
          <p:cNvSpPr>
            <a:spLocks noChangeArrowheads="1"/>
          </p:cNvSpPr>
          <p:nvPr/>
        </p:nvSpPr>
        <p:spPr bwMode="auto">
          <a:xfrm>
            <a:off x="2438400" y="4513421"/>
            <a:ext cx="69342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System Calls</a:t>
            </a:r>
          </a:p>
        </p:txBody>
      </p:sp>
      <p:sp>
        <p:nvSpPr>
          <p:cNvPr id="3" name="Down Arrow 2"/>
          <p:cNvSpPr/>
          <p:nvPr/>
        </p:nvSpPr>
        <p:spPr>
          <a:xfrm>
            <a:off x="5486400" y="3429000"/>
            <a:ext cx="457200" cy="1066800"/>
          </a:xfrm>
          <a:prstGeom prst="downArrow">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533400" y="0"/>
            <a:ext cx="11125200" cy="6834051"/>
          </a:xfrm>
          <a:prstGeom prst="rect">
            <a:avLst/>
          </a:prstGeom>
        </p:spPr>
      </p:pic>
    </p:spTree>
    <p:extLst>
      <p:ext uri="{BB962C8B-B14F-4D97-AF65-F5344CB8AC3E}">
        <p14:creationId xmlns:p14="http://schemas.microsoft.com/office/powerpoint/2010/main" val="2995943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152400"/>
            <a:ext cx="7753350" cy="1295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a:latin typeface="Calibri" charset="0"/>
              </a:rPr>
              <a:t>How does a user program work?</a:t>
            </a:r>
            <a:endParaRPr lang="en-US" altLang="zh-CN" dirty="0">
              <a:latin typeface="Calibri" charset="0"/>
              <a:ea typeface="宋体" charset="0"/>
              <a:cs typeface="宋体" charset="0"/>
            </a:endParaRPr>
          </a:p>
        </p:txBody>
      </p:sp>
      <p:sp>
        <p:nvSpPr>
          <p:cNvPr id="5" name="Rectangle 4"/>
          <p:cNvSpPr>
            <a:spLocks noChangeArrowheads="1"/>
          </p:cNvSpPr>
          <p:nvPr/>
        </p:nvSpPr>
        <p:spPr bwMode="auto">
          <a:xfrm>
            <a:off x="2438400" y="1981200"/>
            <a:ext cx="69342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Existing User Programs</a:t>
            </a:r>
          </a:p>
          <a:p>
            <a:pPr algn="ctr"/>
            <a:r>
              <a:rPr lang="en-US" sz="3200" dirty="0">
                <a:solidFill>
                  <a:srgbClr val="000681"/>
                </a:solidFill>
                <a:latin typeface="Courier New"/>
                <a:cs typeface="Courier New"/>
              </a:rPr>
              <a:t>~/cs161/</a:t>
            </a:r>
            <a:r>
              <a:rPr lang="en-US" sz="3200" dirty="0" err="1">
                <a:solidFill>
                  <a:srgbClr val="000681"/>
                </a:solidFill>
                <a:latin typeface="Courier New"/>
                <a:cs typeface="Courier New"/>
              </a:rPr>
              <a:t>src</a:t>
            </a:r>
            <a:r>
              <a:rPr lang="en-US" sz="3200" dirty="0">
                <a:solidFill>
                  <a:srgbClr val="000681"/>
                </a:solidFill>
                <a:latin typeface="Courier New"/>
                <a:cs typeface="Courier New"/>
              </a:rPr>
              <a:t>/</a:t>
            </a:r>
            <a:r>
              <a:rPr lang="en-US" sz="3200" dirty="0" err="1">
                <a:solidFill>
                  <a:srgbClr val="000681"/>
                </a:solidFill>
                <a:latin typeface="Courier New"/>
                <a:cs typeface="Courier New"/>
              </a:rPr>
              <a:t>sbin</a:t>
            </a:r>
            <a:endParaRPr lang="en-US" sz="3200" dirty="0">
              <a:solidFill>
                <a:srgbClr val="000681"/>
              </a:solidFill>
              <a:latin typeface="Courier New"/>
              <a:cs typeface="Courier New"/>
            </a:endParaRPr>
          </a:p>
        </p:txBody>
      </p:sp>
      <p:sp>
        <p:nvSpPr>
          <p:cNvPr id="6" name="Rectangle 5"/>
          <p:cNvSpPr>
            <a:spLocks noChangeArrowheads="1"/>
          </p:cNvSpPr>
          <p:nvPr/>
        </p:nvSpPr>
        <p:spPr bwMode="auto">
          <a:xfrm>
            <a:off x="2438400" y="3834182"/>
            <a:ext cx="69342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Reboot, halt, </a:t>
            </a:r>
            <a:r>
              <a:rPr lang="en-US" sz="3200" dirty="0" err="1">
                <a:solidFill>
                  <a:srgbClr val="000681"/>
                </a:solidFill>
                <a:latin typeface="Calibri"/>
                <a:cs typeface="Calibri"/>
              </a:rPr>
              <a:t>poweroff</a:t>
            </a:r>
            <a:endParaRPr lang="en-US" sz="3200" dirty="0">
              <a:solidFill>
                <a:srgbClr val="000681"/>
              </a:solidFill>
              <a:latin typeface="Calibri"/>
              <a:cs typeface="Calibri"/>
            </a:endParaRPr>
          </a:p>
        </p:txBody>
      </p:sp>
      <p:sp>
        <p:nvSpPr>
          <p:cNvPr id="3" name="Down Arrow 2"/>
          <p:cNvSpPr/>
          <p:nvPr/>
        </p:nvSpPr>
        <p:spPr>
          <a:xfrm>
            <a:off x="5715000" y="3124200"/>
            <a:ext cx="457200" cy="685800"/>
          </a:xfrm>
          <a:prstGeom prst="downArrow">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981200" y="1371601"/>
            <a:ext cx="8098148" cy="5057523"/>
          </a:xfrm>
          <a:prstGeom prst="rect">
            <a:avLst/>
          </a:prstGeom>
        </p:spPr>
      </p:pic>
    </p:spTree>
    <p:extLst>
      <p:ext uri="{BB962C8B-B14F-4D97-AF65-F5344CB8AC3E}">
        <p14:creationId xmlns:p14="http://schemas.microsoft.com/office/powerpoint/2010/main" val="2987606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More about </a:t>
            </a:r>
            <a:r>
              <a:rPr lang="en-US" dirty="0">
                <a:latin typeface="Courier New"/>
                <a:cs typeface="Courier New"/>
              </a:rPr>
              <a:t>reboot</a:t>
            </a:r>
            <a:endParaRPr lang="en-US" altLang="zh-CN" dirty="0">
              <a:latin typeface="Courier New"/>
              <a:ea typeface="宋体" charset="0"/>
              <a:cs typeface="Courier New"/>
            </a:endParaRPr>
          </a:p>
        </p:txBody>
      </p:sp>
      <p:sp>
        <p:nvSpPr>
          <p:cNvPr id="4099" name="Rectangle 3"/>
          <p:cNvSpPr>
            <a:spLocks noGrp="1" noChangeArrowheads="1"/>
          </p:cNvSpPr>
          <p:nvPr>
            <p:ph type="body" idx="1"/>
          </p:nvPr>
        </p:nvSpPr>
        <p:spPr>
          <a:xfrm>
            <a:off x="1981201" y="1371600"/>
            <a:ext cx="8143875" cy="4953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dirty="0">
                <a:latin typeface="Courier New"/>
                <a:cs typeface="Courier New"/>
              </a:rPr>
              <a:t>~/cs161/</a:t>
            </a:r>
            <a:r>
              <a:rPr lang="en-US" dirty="0" err="1">
                <a:latin typeface="Courier New"/>
                <a:cs typeface="Courier New"/>
              </a:rPr>
              <a:t>src</a:t>
            </a:r>
            <a:r>
              <a:rPr lang="en-US" dirty="0">
                <a:latin typeface="Courier New"/>
                <a:cs typeface="Courier New"/>
              </a:rPr>
              <a:t>/kern/main/</a:t>
            </a:r>
            <a:r>
              <a:rPr lang="en-US" dirty="0" err="1">
                <a:latin typeface="Courier New"/>
                <a:cs typeface="Courier New"/>
              </a:rPr>
              <a:t>main.c</a:t>
            </a:r>
            <a:endParaRPr lang="en-US" dirty="0">
              <a:latin typeface="Courier New"/>
              <a:cs typeface="Courier New"/>
            </a:endParaRPr>
          </a:p>
          <a:p>
            <a:endParaRPr lang="en-US"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altLang="zh-CN" sz="2800" dirty="0">
              <a:latin typeface="Calibri"/>
              <a:ea typeface="宋体" charset="0"/>
              <a:cs typeface="Calibri"/>
            </a:endParaRPr>
          </a:p>
        </p:txBody>
      </p:sp>
      <p:pic>
        <p:nvPicPr>
          <p:cNvPr id="2" name="Picture 1"/>
          <p:cNvPicPr>
            <a:picLocks noChangeAspect="1"/>
          </p:cNvPicPr>
          <p:nvPr/>
        </p:nvPicPr>
        <p:blipFill>
          <a:blip r:embed="rId3"/>
          <a:stretch>
            <a:fillRect/>
          </a:stretch>
        </p:blipFill>
        <p:spPr>
          <a:xfrm>
            <a:off x="2743201" y="0"/>
            <a:ext cx="6697109" cy="6858000"/>
          </a:xfrm>
          <a:prstGeom prst="rect">
            <a:avLst/>
          </a:prstGeom>
        </p:spPr>
      </p:pic>
    </p:spTree>
    <p:extLst>
      <p:ext uri="{BB962C8B-B14F-4D97-AF65-F5344CB8AC3E}">
        <p14:creationId xmlns:p14="http://schemas.microsoft.com/office/powerpoint/2010/main" val="22856452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152400"/>
            <a:ext cx="7753350" cy="1295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a:latin typeface="Calibri" charset="0"/>
              </a:rPr>
              <a:t>How to run a user program?</a:t>
            </a:r>
            <a:endParaRPr lang="en-US" altLang="zh-CN" dirty="0">
              <a:latin typeface="Calibri" charset="0"/>
              <a:ea typeface="宋体" charset="0"/>
              <a:cs typeface="宋体" charset="0"/>
            </a:endParaRPr>
          </a:p>
        </p:txBody>
      </p:sp>
      <p:sp>
        <p:nvSpPr>
          <p:cNvPr id="5" name="Rectangle 4"/>
          <p:cNvSpPr>
            <a:spLocks noChangeArrowheads="1"/>
          </p:cNvSpPr>
          <p:nvPr/>
        </p:nvSpPr>
        <p:spPr bwMode="auto">
          <a:xfrm>
            <a:off x="2438400" y="1981200"/>
            <a:ext cx="69342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solidFill>
                  <a:srgbClr val="000681"/>
                </a:solidFill>
                <a:latin typeface="Calibri"/>
                <a:cs typeface="Calibri"/>
              </a:rPr>
              <a:t>Run normal programs compiled from C on the System/161 simulator </a:t>
            </a:r>
            <a:endParaRPr lang="en-US" sz="3200" dirty="0">
              <a:solidFill>
                <a:srgbClr val="000681"/>
              </a:solidFill>
              <a:latin typeface="Courier New"/>
              <a:cs typeface="Courier New"/>
            </a:endParaRPr>
          </a:p>
        </p:txBody>
      </p:sp>
      <p:sp>
        <p:nvSpPr>
          <p:cNvPr id="6" name="Rectangle 5"/>
          <p:cNvSpPr>
            <a:spLocks noChangeArrowheads="1"/>
          </p:cNvSpPr>
          <p:nvPr/>
        </p:nvSpPr>
        <p:spPr bwMode="auto">
          <a:xfrm>
            <a:off x="4419600" y="3834182"/>
            <a:ext cx="2819400" cy="585418"/>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hu-HU" sz="3200" dirty="0">
                <a:solidFill>
                  <a:srgbClr val="000681"/>
                </a:solidFill>
                <a:latin typeface="Courier New"/>
                <a:cs typeface="Courier New"/>
              </a:rPr>
              <a:t>cs161-gcc </a:t>
            </a:r>
            <a:endParaRPr lang="en-US" sz="3200" dirty="0">
              <a:solidFill>
                <a:srgbClr val="000681"/>
              </a:solidFill>
              <a:latin typeface="Courier New"/>
              <a:cs typeface="Courier New"/>
            </a:endParaRPr>
          </a:p>
        </p:txBody>
      </p:sp>
      <p:sp>
        <p:nvSpPr>
          <p:cNvPr id="3" name="Down Arrow 2"/>
          <p:cNvSpPr/>
          <p:nvPr/>
        </p:nvSpPr>
        <p:spPr>
          <a:xfrm>
            <a:off x="5715000" y="3124200"/>
            <a:ext cx="457200" cy="685800"/>
          </a:xfrm>
          <a:prstGeom prst="downArrow">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488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Task 1: Read Source Code</a:t>
            </a:r>
            <a:endParaRPr lang="en-US" altLang="zh-CN" dirty="0">
              <a:solidFill>
                <a:srgbClr val="FF0000"/>
              </a:solidFill>
              <a:latin typeface="Calibri" charset="0"/>
              <a:ea typeface="宋体" charset="0"/>
              <a:cs typeface="宋体" charset="0"/>
            </a:endParaRPr>
          </a:p>
        </p:txBody>
      </p:sp>
      <p:sp>
        <p:nvSpPr>
          <p:cNvPr id="4099" name="Rectangle 3"/>
          <p:cNvSpPr>
            <a:spLocks noGrp="1" noChangeArrowheads="1"/>
          </p:cNvSpPr>
          <p:nvPr>
            <p:ph type="body" idx="1"/>
          </p:nvPr>
        </p:nvSpPr>
        <p:spPr>
          <a:xfrm>
            <a:off x="1752601" y="1524000"/>
            <a:ext cx="9525000" cy="472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z="2800" dirty="0"/>
              <a:t>You must submit your answers to these questions</a:t>
            </a:r>
          </a:p>
          <a:p>
            <a:pPr lvl="0"/>
            <a:endParaRPr lang="en-US" sz="2800" dirty="0"/>
          </a:p>
          <a:p>
            <a:pPr lvl="0"/>
            <a:endParaRPr lang="en-US" sz="2800" dirty="0">
              <a:latin typeface="Calibri"/>
              <a:cs typeface="Calibri"/>
            </a:endParaRPr>
          </a:p>
        </p:txBody>
      </p:sp>
    </p:spTree>
    <p:extLst>
      <p:ext uri="{BB962C8B-B14F-4D97-AF65-F5344CB8AC3E}">
        <p14:creationId xmlns:p14="http://schemas.microsoft.com/office/powerpoint/2010/main" val="6062258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Task 1: Read Source Code</a:t>
            </a:r>
            <a:endParaRPr lang="en-US" altLang="zh-CN" dirty="0">
              <a:solidFill>
                <a:srgbClr val="FF0000"/>
              </a:solidFill>
              <a:latin typeface="Calibri" charset="0"/>
              <a:ea typeface="宋体" charset="0"/>
              <a:cs typeface="宋体" charset="0"/>
            </a:endParaRPr>
          </a:p>
        </p:txBody>
      </p:sp>
      <p:sp>
        <p:nvSpPr>
          <p:cNvPr id="4099" name="Rectangle 3"/>
          <p:cNvSpPr>
            <a:spLocks noGrp="1" noChangeArrowheads="1"/>
          </p:cNvSpPr>
          <p:nvPr>
            <p:ph type="body" idx="1"/>
          </p:nvPr>
        </p:nvSpPr>
        <p:spPr>
          <a:xfrm>
            <a:off x="914400" y="1447800"/>
            <a:ext cx="9601199" cy="4953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a:t>kern/</a:t>
            </a:r>
            <a:r>
              <a:rPr lang="en-US" sz="2800" dirty="0" err="1"/>
              <a:t>userprog</a:t>
            </a:r>
            <a:r>
              <a:rPr lang="en-US" sz="2800" dirty="0"/>
              <a:t>:  the user program</a:t>
            </a:r>
          </a:p>
          <a:p>
            <a:pPr lvl="1"/>
            <a:r>
              <a:rPr lang="en-US" sz="2400" dirty="0" err="1">
                <a:latin typeface="Courier New"/>
                <a:cs typeface="Courier New"/>
              </a:rPr>
              <a:t>loadelf.c</a:t>
            </a:r>
            <a:r>
              <a:rPr lang="en-US" sz="2400" dirty="0">
                <a:latin typeface="Courier New"/>
                <a:cs typeface="Courier New"/>
              </a:rPr>
              <a:t>, </a:t>
            </a:r>
            <a:r>
              <a:rPr lang="en-US" sz="2400" dirty="0" err="1">
                <a:latin typeface="Courier New"/>
                <a:cs typeface="Courier New"/>
              </a:rPr>
              <a:t>runprogram.c</a:t>
            </a:r>
            <a:r>
              <a:rPr lang="en-US" sz="2400" dirty="0">
                <a:latin typeface="Courier New"/>
                <a:cs typeface="Courier New"/>
              </a:rPr>
              <a:t>, </a:t>
            </a:r>
            <a:r>
              <a:rPr lang="en-US" sz="2400" dirty="0" err="1">
                <a:latin typeface="Courier New"/>
                <a:cs typeface="Courier New"/>
              </a:rPr>
              <a:t>anduio.c</a:t>
            </a:r>
            <a:r>
              <a:rPr lang="en-US" sz="2400" dirty="0">
                <a:latin typeface="Courier New"/>
                <a:cs typeface="Courier New"/>
              </a:rPr>
              <a:t> </a:t>
            </a:r>
            <a:r>
              <a:rPr lang="en-US" sz="2400" dirty="0"/>
              <a:t> </a:t>
            </a:r>
          </a:p>
          <a:p>
            <a:pPr lvl="0"/>
            <a:endParaRPr lang="en-US" sz="2800" dirty="0"/>
          </a:p>
          <a:p>
            <a:r>
              <a:rPr lang="en-US" sz="2800" dirty="0"/>
              <a:t>kern/arch/</a:t>
            </a:r>
            <a:r>
              <a:rPr lang="en-US" sz="2800" dirty="0" err="1"/>
              <a:t>mips</a:t>
            </a:r>
            <a:r>
              <a:rPr lang="en-US" sz="2800" dirty="0"/>
              <a:t>/</a:t>
            </a:r>
            <a:r>
              <a:rPr lang="en-US" sz="2800" dirty="0" err="1"/>
              <a:t>mips</a:t>
            </a:r>
            <a:r>
              <a:rPr lang="en-US" sz="2800" dirty="0"/>
              <a:t>: traps and </a:t>
            </a:r>
            <a:r>
              <a:rPr lang="en-US" sz="2800" dirty="0" err="1"/>
              <a:t>syscalls</a:t>
            </a:r>
            <a:r>
              <a:rPr lang="en-US" sz="2800" dirty="0"/>
              <a:t> </a:t>
            </a:r>
          </a:p>
          <a:p>
            <a:pPr lvl="1"/>
            <a:r>
              <a:rPr lang="en-US" sz="2400" dirty="0" err="1">
                <a:latin typeface="Courier New"/>
                <a:cs typeface="Courier New"/>
              </a:rPr>
              <a:t>syscall.c</a:t>
            </a:r>
            <a:r>
              <a:rPr lang="en-US" sz="2400" dirty="0">
                <a:latin typeface="Courier New"/>
                <a:cs typeface="Courier New"/>
              </a:rPr>
              <a:t>: </a:t>
            </a:r>
            <a:r>
              <a:rPr lang="en-US" sz="2400" dirty="0"/>
              <a:t>handles traps that happen to be </a:t>
            </a:r>
            <a:r>
              <a:rPr lang="en-US" sz="2400" dirty="0" err="1"/>
              <a:t>syscalls</a:t>
            </a:r>
            <a:r>
              <a:rPr lang="en-US" sz="2400" dirty="0"/>
              <a:t> </a:t>
            </a:r>
          </a:p>
          <a:p>
            <a:pPr lvl="1"/>
            <a:endParaRPr lang="en-US" sz="2400" dirty="0">
              <a:latin typeface="Courier New"/>
              <a:cs typeface="Courier New"/>
            </a:endParaRPr>
          </a:p>
          <a:p>
            <a:r>
              <a:rPr lang="en-US" dirty="0">
                <a:latin typeface="Courier New"/>
                <a:cs typeface="Courier New"/>
              </a:rPr>
              <a:t>~/cs161/</a:t>
            </a:r>
            <a:r>
              <a:rPr lang="en-US" dirty="0" err="1">
                <a:latin typeface="Courier New"/>
                <a:cs typeface="Courier New"/>
              </a:rPr>
              <a:t>src</a:t>
            </a:r>
            <a:r>
              <a:rPr lang="en-US" dirty="0">
                <a:latin typeface="Courier New"/>
                <a:cs typeface="Courier New"/>
              </a:rPr>
              <a:t>/lib/crt0: </a:t>
            </a:r>
            <a:r>
              <a:rPr lang="en-US" dirty="0">
                <a:latin typeface="Calibri"/>
                <a:cs typeface="Calibri"/>
              </a:rPr>
              <a:t>user program startup </a:t>
            </a:r>
          </a:p>
          <a:p>
            <a:pPr lvl="1"/>
            <a:r>
              <a:rPr lang="en-US" dirty="0">
                <a:latin typeface="Calibri"/>
                <a:cs typeface="Calibri"/>
              </a:rPr>
              <a:t>It invokes the user program's main() </a:t>
            </a:r>
          </a:p>
          <a:p>
            <a:pPr lvl="0"/>
            <a:endParaRPr lang="en-US" sz="2800" dirty="0">
              <a:latin typeface="Calibri"/>
              <a:cs typeface="Calibri"/>
            </a:endParaRPr>
          </a:p>
        </p:txBody>
      </p:sp>
      <p:pic>
        <p:nvPicPr>
          <p:cNvPr id="2" name="Picture 1"/>
          <p:cNvPicPr>
            <a:picLocks noChangeAspect="1"/>
          </p:cNvPicPr>
          <p:nvPr/>
        </p:nvPicPr>
        <p:blipFill>
          <a:blip r:embed="rId3"/>
          <a:stretch>
            <a:fillRect/>
          </a:stretch>
        </p:blipFill>
        <p:spPr>
          <a:xfrm>
            <a:off x="8547100" y="1066800"/>
            <a:ext cx="3175000" cy="2197100"/>
          </a:xfrm>
          <a:prstGeom prst="rect">
            <a:avLst/>
          </a:prstGeom>
        </p:spPr>
      </p:pic>
    </p:spTree>
    <p:extLst>
      <p:ext uri="{BB962C8B-B14F-4D97-AF65-F5344CB8AC3E}">
        <p14:creationId xmlns:p14="http://schemas.microsoft.com/office/powerpoint/2010/main" val="37441572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Task 2: Design Your Project</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609601" y="1371600"/>
            <a:ext cx="11353800" cy="4953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dirty="0">
                <a:latin typeface="Calibri"/>
                <a:cs typeface="Calibri"/>
              </a:rPr>
              <a:t>Who will be responsible for which parts of your implementation?</a:t>
            </a:r>
          </a:p>
          <a:p>
            <a:pPr marL="0" indent="0">
              <a:buNone/>
            </a:pPr>
            <a:r>
              <a:rPr lang="en-US" dirty="0">
                <a:latin typeface="Calibri" charset="0"/>
                <a:ea typeface="Calibri" charset="0"/>
                <a:cs typeface="Calibri" charset="0"/>
              </a:rPr>
              <a:t>   (Document your discussion in the collaboration report)</a:t>
            </a:r>
          </a:p>
          <a:p>
            <a:pPr marL="0" indent="0">
              <a:buNone/>
            </a:pPr>
            <a:r>
              <a:rPr lang="en-US" dirty="0">
                <a:latin typeface="Calibri" charset="0"/>
                <a:ea typeface="Calibri" charset="0"/>
                <a:cs typeface="Calibri" charset="0"/>
              </a:rPr>
              <a:t> </a:t>
            </a:r>
            <a:endParaRPr lang="en-US" dirty="0">
              <a:latin typeface="Calibri"/>
              <a:cs typeface="Calibri"/>
            </a:endParaRPr>
          </a:p>
          <a:p>
            <a:r>
              <a:rPr lang="en-US" dirty="0">
                <a:latin typeface="Calibri"/>
                <a:cs typeface="Calibri"/>
              </a:rPr>
              <a:t>Data structures</a:t>
            </a:r>
          </a:p>
          <a:p>
            <a:endParaRPr lang="en-US" dirty="0">
              <a:latin typeface="Calibri"/>
              <a:cs typeface="Calibri"/>
            </a:endParaRPr>
          </a:p>
          <a:p>
            <a:r>
              <a:rPr lang="en-US" dirty="0">
                <a:latin typeface="Calibri"/>
                <a:cs typeface="Calibri"/>
              </a:rPr>
              <a:t>Global and local variables</a:t>
            </a:r>
          </a:p>
          <a:p>
            <a:endParaRPr lang="en-US" dirty="0">
              <a:latin typeface="Calibri"/>
              <a:cs typeface="Calibri"/>
            </a:endParaRPr>
          </a:p>
          <a:p>
            <a:r>
              <a:rPr lang="en-US" dirty="0">
                <a:latin typeface="Calibri"/>
                <a:cs typeface="Calibri"/>
              </a:rPr>
              <a:t>Algorithms for the system calls</a:t>
            </a:r>
            <a:endParaRPr lang="en-US" sz="2800" dirty="0">
              <a:latin typeface="Calibri"/>
              <a:cs typeface="Calibri"/>
            </a:endParaRPr>
          </a:p>
        </p:txBody>
      </p:sp>
    </p:spTree>
    <p:extLst>
      <p:ext uri="{BB962C8B-B14F-4D97-AF65-F5344CB8AC3E}">
        <p14:creationId xmlns:p14="http://schemas.microsoft.com/office/powerpoint/2010/main" val="10137576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Task 2: Sample Design Questions</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990600" y="1371600"/>
            <a:ext cx="10439399" cy="48006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r>
              <a:rPr lang="en-US" sz="2800" dirty="0">
                <a:latin typeface="Calibri"/>
                <a:cs typeface="Calibri"/>
              </a:rPr>
              <a:t>What data structures will you need to manage multiple processes?</a:t>
            </a:r>
          </a:p>
          <a:p>
            <a:endParaRPr lang="en-US" sz="2800" dirty="0">
              <a:latin typeface="Calibri"/>
              <a:cs typeface="Calibri"/>
            </a:endParaRPr>
          </a:p>
          <a:p>
            <a:r>
              <a:rPr lang="en-US" sz="2800" dirty="0">
                <a:latin typeface="Calibri"/>
                <a:cs typeface="Calibri"/>
              </a:rPr>
              <a:t>What relationships do your new data structures have with the OS/161?</a:t>
            </a:r>
          </a:p>
          <a:p>
            <a:endParaRPr lang="en-US" sz="2800" dirty="0">
              <a:latin typeface="Calibri"/>
              <a:cs typeface="Calibri"/>
            </a:endParaRPr>
          </a:p>
          <a:p>
            <a:r>
              <a:rPr lang="en-US" sz="2800" dirty="0">
                <a:latin typeface="Calibri"/>
                <a:cs typeface="Calibri"/>
              </a:rPr>
              <a:t>How will you manage file accesses? </a:t>
            </a:r>
          </a:p>
          <a:p>
            <a:pPr lvl="1"/>
            <a:r>
              <a:rPr lang="en-US" sz="2400" dirty="0">
                <a:latin typeface="Calibri"/>
                <a:cs typeface="Calibri"/>
              </a:rPr>
              <a:t>When the shell invokes the </a:t>
            </a:r>
            <a:r>
              <a:rPr lang="en-US" sz="2400" dirty="0">
                <a:latin typeface="Courier New" panose="02070309020205020404" pitchFamily="49" charset="0"/>
                <a:cs typeface="Courier New" panose="02070309020205020404" pitchFamily="49" charset="0"/>
              </a:rPr>
              <a:t>cat</a:t>
            </a:r>
            <a:r>
              <a:rPr lang="en-US" sz="2400" dirty="0">
                <a:latin typeface="Calibri"/>
                <a:cs typeface="Calibri"/>
              </a:rPr>
              <a:t> command, and </a:t>
            </a:r>
            <a:r>
              <a:rPr lang="en-US" sz="2400" dirty="0">
                <a:latin typeface="Courier New" panose="02070309020205020404" pitchFamily="49" charset="0"/>
                <a:cs typeface="Courier New" panose="02070309020205020404" pitchFamily="49" charset="0"/>
              </a:rPr>
              <a:t>cat</a:t>
            </a:r>
            <a:r>
              <a:rPr lang="en-US" sz="2400" dirty="0">
                <a:latin typeface="Calibri"/>
                <a:cs typeface="Calibri"/>
              </a:rPr>
              <a:t> starts to read file1, what will happen if another program also tries to read file1? </a:t>
            </a:r>
          </a:p>
          <a:p>
            <a:pPr lvl="1"/>
            <a:r>
              <a:rPr lang="en-US" sz="2400" dirty="0">
                <a:latin typeface="Calibri"/>
                <a:cs typeface="Calibri"/>
              </a:rPr>
              <a:t>What would you like to happen?</a:t>
            </a:r>
          </a:p>
        </p:txBody>
      </p:sp>
    </p:spTree>
    <p:extLst>
      <p:ext uri="{BB962C8B-B14F-4D97-AF65-F5344CB8AC3E}">
        <p14:creationId xmlns:p14="http://schemas.microsoft.com/office/powerpoint/2010/main" val="239754255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C4AF5B0-A05E-724A-87E2-3CBAB181D8A1}" type="slidenum">
              <a:rPr lang="en-US" smtClean="0"/>
              <a:pPr/>
              <a:t>2</a:t>
            </a:fld>
            <a:endParaRPr lang="en-US"/>
          </a:p>
        </p:txBody>
      </p:sp>
      <p:pic>
        <p:nvPicPr>
          <p:cNvPr id="4" name="Picture 3"/>
          <p:cNvPicPr>
            <a:picLocks noChangeAspect="1"/>
          </p:cNvPicPr>
          <p:nvPr/>
        </p:nvPicPr>
        <p:blipFill>
          <a:blip r:embed="rId2"/>
          <a:stretch>
            <a:fillRect/>
          </a:stretch>
        </p:blipFill>
        <p:spPr>
          <a:xfrm>
            <a:off x="0" y="-762000"/>
            <a:ext cx="12192000" cy="7620000"/>
          </a:xfrm>
          <a:prstGeom prst="rect">
            <a:avLst/>
          </a:prstGeom>
        </p:spPr>
      </p:pic>
      <p:sp>
        <p:nvSpPr>
          <p:cNvPr id="5" name="Rectangle 4"/>
          <p:cNvSpPr/>
          <p:nvPr/>
        </p:nvSpPr>
        <p:spPr>
          <a:xfrm>
            <a:off x="8001000" y="4191000"/>
            <a:ext cx="3733800" cy="830997"/>
          </a:xfrm>
          <a:prstGeom prst="rect">
            <a:avLst/>
          </a:prstGeom>
        </p:spPr>
        <p:txBody>
          <a:bodyPr wrap="square">
            <a:spAutoFit/>
          </a:bodyPr>
          <a:lstStyle/>
          <a:p>
            <a:pPr algn="ctr"/>
            <a:r>
              <a:rPr lang="en-US" altLang="zh-CN" b="1" dirty="0">
                <a:latin typeface="Calibri" panose="020F0502020204030204" pitchFamily="34" charset="0"/>
                <a:ea typeface="Arial Hebrew" charset="-79"/>
                <a:cs typeface="Calibri" panose="020F0502020204030204" pitchFamily="34" charset="0"/>
              </a:rPr>
              <a:t>Project 5</a:t>
            </a:r>
          </a:p>
          <a:p>
            <a:pPr algn="ctr"/>
            <a:r>
              <a:rPr lang="en-US" b="1" dirty="0">
                <a:latin typeface="Calibri" panose="020F0502020204030204" pitchFamily="34" charset="0"/>
                <a:ea typeface="Arial Hebrew" charset="-79"/>
                <a:cs typeface="Calibri" panose="020F0502020204030204" pitchFamily="34" charset="0"/>
              </a:rPr>
              <a:t>Processes and System Calls</a:t>
            </a:r>
          </a:p>
        </p:txBody>
      </p:sp>
    </p:spTree>
    <p:extLst>
      <p:ext uri="{BB962C8B-B14F-4D97-AF65-F5344CB8AC3E}">
        <p14:creationId xmlns:p14="http://schemas.microsoft.com/office/powerpoint/2010/main" val="1530637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81343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a:cs typeface="Calibri"/>
              </a:rPr>
              <a:t>Task 3: Implementing System Calls </a:t>
            </a:r>
            <a:endParaRPr lang="en-US" altLang="zh-CN" dirty="0">
              <a:latin typeface="Calibri"/>
              <a:cs typeface="Calibri"/>
            </a:endParaRPr>
          </a:p>
        </p:txBody>
      </p:sp>
      <p:sp>
        <p:nvSpPr>
          <p:cNvPr id="4099" name="Rectangle 3"/>
          <p:cNvSpPr>
            <a:spLocks noGrp="1" noChangeArrowheads="1"/>
          </p:cNvSpPr>
          <p:nvPr>
            <p:ph type="body" idx="1"/>
          </p:nvPr>
        </p:nvSpPr>
        <p:spPr>
          <a:xfrm>
            <a:off x="1565872" y="1371600"/>
            <a:ext cx="8949728" cy="48768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err="1">
                <a:latin typeface="Calibri" charset="0"/>
                <a:ea typeface="Calibri" charset="0"/>
                <a:cs typeface="Calibri" charset="0"/>
              </a:rPr>
              <a:t>getpid</a:t>
            </a:r>
            <a:r>
              <a:rPr lang="en-US" dirty="0">
                <a:latin typeface="Calibri" charset="0"/>
                <a:ea typeface="Calibri" charset="0"/>
                <a:cs typeface="Calibri" charset="0"/>
              </a:rPr>
              <a:t> </a:t>
            </a:r>
          </a:p>
          <a:p>
            <a:pPr lvl="1"/>
            <a:r>
              <a:rPr lang="en-US" dirty="0">
                <a:latin typeface="Calibri" charset="0"/>
                <a:ea typeface="Calibri" charset="0"/>
                <a:cs typeface="Calibri" charset="0"/>
              </a:rPr>
              <a:t>I will show you how to implement this system call)</a:t>
            </a:r>
          </a:p>
          <a:p>
            <a:pPr lvl="0"/>
            <a:endParaRPr lang="en-US" dirty="0">
              <a:latin typeface="Calibri" charset="0"/>
              <a:ea typeface="Calibri" charset="0"/>
              <a:cs typeface="Calibri" charset="0"/>
            </a:endParaRPr>
          </a:p>
          <a:p>
            <a:pPr lvl="0"/>
            <a:r>
              <a:rPr lang="en-US" dirty="0">
                <a:latin typeface="Calibri" charset="0"/>
                <a:ea typeface="Calibri" charset="0"/>
                <a:cs typeface="Calibri" charset="0"/>
              </a:rPr>
              <a:t>fork (required), </a:t>
            </a:r>
            <a:r>
              <a:rPr lang="en-US" dirty="0" err="1">
                <a:latin typeface="Calibri" charset="0"/>
                <a:ea typeface="Calibri" charset="0"/>
                <a:cs typeface="Calibri" charset="0"/>
              </a:rPr>
              <a:t>execv</a:t>
            </a:r>
            <a:r>
              <a:rPr lang="en-US" dirty="0">
                <a:latin typeface="Calibri" charset="0"/>
                <a:ea typeface="Calibri" charset="0"/>
                <a:cs typeface="Calibri" charset="0"/>
              </a:rPr>
              <a:t>, </a:t>
            </a:r>
            <a:r>
              <a:rPr lang="en-US" dirty="0" err="1">
                <a:latin typeface="Calibri" charset="0"/>
                <a:ea typeface="Calibri" charset="0"/>
                <a:cs typeface="Calibri" charset="0"/>
              </a:rPr>
              <a:t>waitpid</a:t>
            </a:r>
            <a:r>
              <a:rPr lang="en-US" dirty="0">
                <a:latin typeface="Calibri" charset="0"/>
                <a:ea typeface="Calibri" charset="0"/>
                <a:cs typeface="Calibri" charset="0"/>
              </a:rPr>
              <a:t>, _exit</a:t>
            </a:r>
          </a:p>
          <a:p>
            <a:pPr lvl="0"/>
            <a:endParaRPr lang="en-US" dirty="0">
              <a:latin typeface="Calibri" charset="0"/>
              <a:ea typeface="Calibri" charset="0"/>
              <a:cs typeface="Calibri" charset="0"/>
            </a:endParaRPr>
          </a:p>
          <a:p>
            <a:pPr lvl="0"/>
            <a:endParaRPr lang="en-US" dirty="0">
              <a:latin typeface="Calibri" charset="0"/>
              <a:ea typeface="Calibri" charset="0"/>
              <a:cs typeface="Calibri" charset="0"/>
            </a:endParaRPr>
          </a:p>
          <a:p>
            <a:pPr marL="0" lvl="0" indent="0">
              <a:buNone/>
            </a:pPr>
            <a:endParaRPr lang="en-US" dirty="0">
              <a:latin typeface="Calibri" charset="0"/>
              <a:ea typeface="Calibri" charset="0"/>
              <a:cs typeface="Calibri" charset="0"/>
            </a:endParaRPr>
          </a:p>
          <a:p>
            <a:pPr lvl="0"/>
            <a:endParaRPr lang="en-US" dirty="0">
              <a:latin typeface="Calibri" charset="0"/>
              <a:ea typeface="Calibri" charset="0"/>
              <a:cs typeface="Calibri" charset="0"/>
            </a:endParaRPr>
          </a:p>
        </p:txBody>
      </p:sp>
      <p:grpSp>
        <p:nvGrpSpPr>
          <p:cNvPr id="8" name="Group 7"/>
          <p:cNvGrpSpPr/>
          <p:nvPr/>
        </p:nvGrpSpPr>
        <p:grpSpPr>
          <a:xfrm>
            <a:off x="1239672" y="2716959"/>
            <a:ext cx="10210800" cy="1143000"/>
            <a:chOff x="457200" y="3352800"/>
            <a:chExt cx="12085439" cy="1143000"/>
          </a:xfrm>
        </p:grpSpPr>
        <p:sp>
          <p:nvSpPr>
            <p:cNvPr id="9" name="Rectangle 8"/>
            <p:cNvSpPr/>
            <p:nvPr/>
          </p:nvSpPr>
          <p:spPr>
            <a:xfrm>
              <a:off x="457200" y="3662690"/>
              <a:ext cx="9372600" cy="68071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Callout 9"/>
            <p:cNvSpPr/>
            <p:nvPr/>
          </p:nvSpPr>
          <p:spPr>
            <a:xfrm>
              <a:off x="9867899" y="3352800"/>
              <a:ext cx="2494360" cy="1143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686455" y="3662690"/>
              <a:ext cx="1856184" cy="523220"/>
            </a:xfrm>
            <a:prstGeom prst="rect">
              <a:avLst/>
            </a:prstGeom>
            <a:noFill/>
          </p:spPr>
          <p:txBody>
            <a:bodyPr wrap="square" rtlCol="0">
              <a:spAutoFit/>
            </a:bodyPr>
            <a:lstStyle/>
            <a:p>
              <a:r>
                <a:rPr lang="en-US" sz="2800" dirty="0">
                  <a:latin typeface="Calibri" charset="0"/>
                  <a:ea typeface="Calibri" charset="0"/>
                  <a:cs typeface="Calibri" charset="0"/>
                </a:rPr>
                <a:t>Project 5</a:t>
              </a:r>
            </a:p>
          </p:txBody>
        </p:sp>
      </p:grpSp>
    </p:spTree>
    <p:extLst>
      <p:ext uri="{BB962C8B-B14F-4D97-AF65-F5344CB8AC3E}">
        <p14:creationId xmlns:p14="http://schemas.microsoft.com/office/powerpoint/2010/main" val="33288137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152400"/>
            <a:ext cx="8229600" cy="609600"/>
          </a:xfrm>
        </p:spPr>
        <p:txBody>
          <a:bodyPr/>
          <a:lstStyle/>
          <a:p>
            <a:pPr eaLnBrk="1" hangingPunct="1"/>
            <a:r>
              <a:rPr lang="en-US" sz="4000" dirty="0">
                <a:latin typeface="Calibri" charset="0"/>
                <a:ea typeface="MS PGothic" charset="0"/>
                <a:cs typeface="MS PGothic" charset="0"/>
              </a:rPr>
              <a:t>Project Objectives</a:t>
            </a:r>
          </a:p>
        </p:txBody>
      </p:sp>
      <p:sp>
        <p:nvSpPr>
          <p:cNvPr id="3075" name="Rectangle 3"/>
          <p:cNvSpPr>
            <a:spLocks noGrp="1"/>
          </p:cNvSpPr>
          <p:nvPr>
            <p:ph type="body" idx="4294967295"/>
          </p:nvPr>
        </p:nvSpPr>
        <p:spPr>
          <a:xfrm>
            <a:off x="381000" y="789709"/>
            <a:ext cx="11811000" cy="5616621"/>
          </a:xfrm>
        </p:spPr>
        <p:txBody>
          <a:bodyPr/>
          <a:lstStyle/>
          <a:p>
            <a:pPr lvl="0"/>
            <a:r>
              <a:rPr lang="en-US" dirty="0">
                <a:latin typeface="Calibri"/>
                <a:cs typeface="Calibri"/>
              </a:rPr>
              <a:t>To collaborate with your group members using </a:t>
            </a:r>
            <a:r>
              <a:rPr lang="en-US" dirty="0">
                <a:latin typeface="Courier New" charset="0"/>
                <a:ea typeface="Courier New" charset="0"/>
                <a:cs typeface="Courier New" charset="0"/>
              </a:rPr>
              <a:t>git/GitLab</a:t>
            </a:r>
          </a:p>
          <a:p>
            <a:pPr lvl="0"/>
            <a:endParaRPr lang="en-US" dirty="0">
              <a:latin typeface="Courier New" charset="0"/>
              <a:ea typeface="Courier New" charset="0"/>
              <a:cs typeface="Courier New" charset="0"/>
            </a:endParaRPr>
          </a:p>
          <a:p>
            <a:pPr lvl="0"/>
            <a:r>
              <a:rPr lang="en-US" dirty="0">
                <a:latin typeface="Calibri"/>
                <a:cs typeface="Calibri"/>
              </a:rPr>
              <a:t>To start building a </a:t>
            </a:r>
            <a:r>
              <a:rPr lang="en-US" i="1" dirty="0">
                <a:latin typeface="Calibri"/>
                <a:cs typeface="Calibri"/>
              </a:rPr>
              <a:t>multi-tasking</a:t>
            </a:r>
            <a:r>
              <a:rPr lang="en-US" dirty="0">
                <a:latin typeface="Calibri"/>
                <a:cs typeface="Calibri"/>
              </a:rPr>
              <a:t> operating system</a:t>
            </a:r>
          </a:p>
          <a:p>
            <a:pPr lvl="0"/>
            <a:endParaRPr lang="en-US" dirty="0">
              <a:latin typeface="Calibri"/>
              <a:cs typeface="Calibri"/>
            </a:endParaRPr>
          </a:p>
          <a:p>
            <a:pPr lvl="0"/>
            <a:r>
              <a:rPr lang="en-US" dirty="0">
                <a:latin typeface="Calibri"/>
                <a:cs typeface="Calibri"/>
              </a:rPr>
              <a:t>To develop </a:t>
            </a:r>
            <a:r>
              <a:rPr lang="en-US" i="1" dirty="0">
                <a:latin typeface="Calibri"/>
                <a:cs typeface="Calibri"/>
              </a:rPr>
              <a:t>system calls </a:t>
            </a:r>
            <a:r>
              <a:rPr lang="en-US" dirty="0">
                <a:latin typeface="Calibri"/>
                <a:cs typeface="Calibri"/>
              </a:rPr>
              <a:t>to manage processes</a:t>
            </a:r>
          </a:p>
          <a:p>
            <a:pPr lvl="0"/>
            <a:endParaRPr lang="en-US" dirty="0">
              <a:latin typeface="Calibri"/>
              <a:cs typeface="Calibri"/>
            </a:endParaRPr>
          </a:p>
          <a:p>
            <a:pPr lvl="0"/>
            <a:r>
              <a:rPr lang="en-US" dirty="0">
                <a:latin typeface="Calibri"/>
                <a:cs typeface="Calibri"/>
              </a:rPr>
              <a:t>To develop system calls to manage </a:t>
            </a:r>
            <a:r>
              <a:rPr lang="en-US" i="1" dirty="0">
                <a:latin typeface="Calibri"/>
                <a:cs typeface="Calibri"/>
              </a:rPr>
              <a:t>file system states</a:t>
            </a:r>
          </a:p>
          <a:p>
            <a:pPr lvl="0"/>
            <a:endParaRPr lang="en-US" i="1" dirty="0">
              <a:latin typeface="Calibri"/>
              <a:cs typeface="Calibri"/>
            </a:endParaRPr>
          </a:p>
          <a:p>
            <a:pPr lvl="0"/>
            <a:r>
              <a:rPr lang="en-US" dirty="0">
                <a:latin typeface="Calibri"/>
                <a:cs typeface="Calibri"/>
              </a:rPr>
              <a:t>Use </a:t>
            </a:r>
            <a:r>
              <a:rPr lang="en-US" dirty="0">
                <a:latin typeface="Courier New" charset="0"/>
                <a:ea typeface="Courier New" charset="0"/>
                <a:cs typeface="Courier New" charset="0"/>
              </a:rPr>
              <a:t>GDB</a:t>
            </a:r>
            <a:r>
              <a:rPr lang="en-US" dirty="0">
                <a:latin typeface="Calibri"/>
                <a:cs typeface="Calibri"/>
              </a:rPr>
              <a:t> to debug OS/161</a:t>
            </a:r>
          </a:p>
          <a:p>
            <a:endParaRPr lang="en-US" dirty="0">
              <a:latin typeface="Calibri"/>
              <a:ea typeface="MS PGothic" charset="0"/>
              <a:cs typeface="Calibri"/>
            </a:endParaRPr>
          </a:p>
        </p:txBody>
      </p:sp>
      <p:sp>
        <p:nvSpPr>
          <p:cNvPr id="5" name="Rectangle 4"/>
          <p:cNvSpPr>
            <a:spLocks noChangeArrowheads="1"/>
          </p:cNvSpPr>
          <p:nvPr/>
        </p:nvSpPr>
        <p:spPr bwMode="auto">
          <a:xfrm>
            <a:off x="5867400" y="5328470"/>
            <a:ext cx="5486400" cy="1077860"/>
          </a:xfrm>
          <a:prstGeom prst="rect">
            <a:avLst/>
          </a:prstGeom>
          <a:solidFill>
            <a:srgbClr val="FFFF99"/>
          </a:solidFill>
          <a:ln w="38100" cmpd="dbl">
            <a:solidFill>
              <a:srgbClr val="FF0000"/>
            </a:solidFill>
            <a:miter lim="800000"/>
            <a:headEnd/>
            <a:tailEnd/>
          </a:ln>
        </p:spPr>
        <p:txBody>
          <a:bodyPr wrap="square" lIns="92075" tIns="46038" rIns="92075" bIns="46038" anchor="ctr">
            <a:spAutoFit/>
          </a:bodyPr>
          <a:lstStyle/>
          <a:p>
            <a:pPr algn="ctr"/>
            <a:r>
              <a:rPr lang="en-US" sz="3200" dirty="0">
                <a:latin typeface="Calibri"/>
                <a:cs typeface="Calibri"/>
              </a:rPr>
              <a:t>2 Weeks to achieve the above objectives!</a:t>
            </a:r>
          </a:p>
        </p:txBody>
      </p:sp>
      <p:cxnSp>
        <p:nvCxnSpPr>
          <p:cNvPr id="3" name="Straight Connector 2"/>
          <p:cNvCxnSpPr/>
          <p:nvPr/>
        </p:nvCxnSpPr>
        <p:spPr>
          <a:xfrm>
            <a:off x="381000" y="4648200"/>
            <a:ext cx="99822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idx="4294967295"/>
          </p:nvPr>
        </p:nvSpPr>
        <p:spPr>
          <a:xfrm>
            <a:off x="1981200" y="152400"/>
            <a:ext cx="8229600" cy="990600"/>
          </a:xfrm>
        </p:spPr>
        <p:txBody>
          <a:bodyPr/>
          <a:lstStyle/>
          <a:p>
            <a:pPr eaLnBrk="1" hangingPunct="1"/>
            <a:r>
              <a:rPr lang="en-US" sz="4000" dirty="0">
                <a:latin typeface="Calibri" charset="0"/>
                <a:ea typeface="MS PGothic" charset="0"/>
                <a:cs typeface="MS PGothic" charset="0"/>
              </a:rPr>
              <a:t>What are available on Canvas?</a:t>
            </a:r>
          </a:p>
        </p:txBody>
      </p:sp>
      <p:sp>
        <p:nvSpPr>
          <p:cNvPr id="3075" name="Rectangle 3"/>
          <p:cNvSpPr>
            <a:spLocks noGrp="1"/>
          </p:cNvSpPr>
          <p:nvPr>
            <p:ph type="body" idx="4294967295"/>
          </p:nvPr>
        </p:nvSpPr>
        <p:spPr>
          <a:xfrm>
            <a:off x="1143000" y="1165179"/>
            <a:ext cx="9982200" cy="5616621"/>
          </a:xfrm>
        </p:spPr>
        <p:txBody>
          <a:bodyPr/>
          <a:lstStyle/>
          <a:p>
            <a:pPr lvl="0"/>
            <a:r>
              <a:rPr lang="en-US" dirty="0">
                <a:latin typeface="Calibri"/>
                <a:cs typeface="Calibri"/>
              </a:rPr>
              <a:t>Project description</a:t>
            </a:r>
          </a:p>
          <a:p>
            <a:pPr lvl="0"/>
            <a:r>
              <a:rPr lang="en-US" dirty="0">
                <a:latin typeface="Calibri"/>
                <a:cs typeface="Calibri"/>
              </a:rPr>
              <a:t>FAQs </a:t>
            </a:r>
          </a:p>
          <a:p>
            <a:pPr lvl="0"/>
            <a:r>
              <a:rPr lang="en-US" dirty="0">
                <a:latin typeface="Calibri"/>
                <a:cs typeface="Calibri"/>
              </a:rPr>
              <a:t>Instructions on adding system calls</a:t>
            </a:r>
          </a:p>
          <a:p>
            <a:pPr lvl="0"/>
            <a:r>
              <a:rPr lang="en-US" dirty="0">
                <a:latin typeface="Calibri"/>
                <a:cs typeface="Calibri"/>
              </a:rPr>
              <a:t>Sample source code </a:t>
            </a:r>
          </a:p>
          <a:p>
            <a:pPr lvl="1"/>
            <a:r>
              <a:rPr lang="en-US" dirty="0" err="1">
                <a:latin typeface="Calibri"/>
                <a:cs typeface="Calibri"/>
              </a:rPr>
              <a:t>getpid_syscall.c</a:t>
            </a:r>
            <a:r>
              <a:rPr lang="en-US" dirty="0">
                <a:latin typeface="Calibri"/>
                <a:cs typeface="Calibri"/>
              </a:rPr>
              <a:t>, </a:t>
            </a:r>
          </a:p>
          <a:p>
            <a:pPr lvl="1"/>
            <a:r>
              <a:rPr lang="en-US" dirty="0" err="1">
                <a:latin typeface="Calibri"/>
                <a:cs typeface="Calibri"/>
              </a:rPr>
              <a:t>getpidtest.c</a:t>
            </a:r>
            <a:r>
              <a:rPr lang="en-US" dirty="0">
                <a:latin typeface="Calibri"/>
                <a:cs typeface="Calibri"/>
              </a:rPr>
              <a:t>, </a:t>
            </a:r>
          </a:p>
          <a:p>
            <a:pPr lvl="1"/>
            <a:r>
              <a:rPr lang="en-US" dirty="0" err="1">
                <a:latin typeface="Calibri"/>
                <a:cs typeface="Calibri"/>
              </a:rPr>
              <a:t>sample_file.h</a:t>
            </a:r>
            <a:r>
              <a:rPr lang="en-US" dirty="0">
                <a:latin typeface="Calibri"/>
                <a:cs typeface="Calibri"/>
              </a:rPr>
              <a:t>, </a:t>
            </a:r>
          </a:p>
          <a:p>
            <a:pPr lvl="1"/>
            <a:r>
              <a:rPr lang="en-US" dirty="0" err="1">
                <a:latin typeface="Calibri"/>
                <a:cs typeface="Calibri"/>
              </a:rPr>
              <a:t>sample_runprogram.c</a:t>
            </a:r>
            <a:r>
              <a:rPr lang="en-US" dirty="0">
                <a:latin typeface="Calibri"/>
                <a:cs typeface="Calibri"/>
              </a:rPr>
              <a:t>, and </a:t>
            </a:r>
          </a:p>
          <a:p>
            <a:pPr lvl="1"/>
            <a:r>
              <a:rPr lang="en-US" dirty="0" err="1">
                <a:latin typeface="Calibri"/>
                <a:cs typeface="Calibri"/>
              </a:rPr>
              <a:t>sample_thread.h</a:t>
            </a:r>
            <a:r>
              <a:rPr lang="en-US" dirty="0">
                <a:latin typeface="Calibri"/>
                <a:cs typeface="Calibri"/>
              </a:rPr>
              <a:t>. </a:t>
            </a:r>
          </a:p>
          <a:p>
            <a:endParaRPr lang="en-US" dirty="0">
              <a:latin typeface="Calibri"/>
              <a:ea typeface="MS PGothic" charset="0"/>
              <a:cs typeface="Calibri"/>
            </a:endParaRPr>
          </a:p>
        </p:txBody>
      </p:sp>
      <p:cxnSp>
        <p:nvCxnSpPr>
          <p:cNvPr id="4" name="Straight Connector 3"/>
          <p:cNvCxnSpPr/>
          <p:nvPr/>
        </p:nvCxnSpPr>
        <p:spPr>
          <a:xfrm>
            <a:off x="1447800" y="4800600"/>
            <a:ext cx="3429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2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Three Tasks: Due on Nov. 3</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914400" y="1371600"/>
            <a:ext cx="10439400"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Task 1: Code Reading</a:t>
            </a:r>
          </a:p>
          <a:p>
            <a:pPr marL="0" indent="0">
              <a:buNone/>
            </a:pPr>
            <a:r>
              <a:rPr lang="en-US" dirty="0">
                <a:latin typeface="Calibri"/>
                <a:cs typeface="Calibri"/>
              </a:rPr>
              <a:t>	</a:t>
            </a:r>
            <a:r>
              <a:rPr lang="en-US" dirty="0">
                <a:solidFill>
                  <a:srgbClr val="FF0000"/>
                </a:solidFill>
                <a:latin typeface="Calibri"/>
                <a:cs typeface="Calibri"/>
              </a:rPr>
              <a:t>Individual</a:t>
            </a:r>
          </a:p>
          <a:p>
            <a:pPr marL="0" indent="0">
              <a:buNone/>
            </a:pPr>
            <a:endParaRPr lang="en-US" dirty="0">
              <a:latin typeface="Calibri"/>
              <a:cs typeface="Calibri"/>
            </a:endParaRPr>
          </a:p>
          <a:p>
            <a:pPr lvl="0"/>
            <a:r>
              <a:rPr lang="en-US" dirty="0">
                <a:latin typeface="Calibri"/>
                <a:cs typeface="Calibri"/>
              </a:rPr>
              <a:t>Task 2: Design</a:t>
            </a:r>
          </a:p>
          <a:p>
            <a:pPr marL="0" indent="0">
              <a:buNone/>
            </a:pPr>
            <a:r>
              <a:rPr lang="en-US" dirty="0">
                <a:latin typeface="Calibri"/>
                <a:cs typeface="Calibri"/>
              </a:rPr>
              <a:t>	</a:t>
            </a:r>
            <a:r>
              <a:rPr lang="en-US" dirty="0">
                <a:solidFill>
                  <a:srgbClr val="FF0000"/>
                </a:solidFill>
                <a:latin typeface="Calibri"/>
                <a:cs typeface="Calibri"/>
              </a:rPr>
              <a:t> Discussion</a:t>
            </a:r>
          </a:p>
          <a:p>
            <a:pPr marL="0" indent="0">
              <a:buNone/>
            </a:pPr>
            <a:endParaRPr lang="en-US" dirty="0">
              <a:latin typeface="Calibri"/>
              <a:cs typeface="Calibri"/>
            </a:endParaRPr>
          </a:p>
          <a:p>
            <a:pPr lvl="0"/>
            <a:r>
              <a:rPr lang="en-US" dirty="0">
                <a:latin typeface="Calibri"/>
                <a:cs typeface="Calibri"/>
              </a:rPr>
              <a:t>Task 3: Programming</a:t>
            </a:r>
          </a:p>
          <a:p>
            <a:pPr marL="0" indent="0">
              <a:buNone/>
            </a:pPr>
            <a:r>
              <a:rPr lang="en-US" dirty="0">
                <a:latin typeface="Calibri"/>
                <a:cs typeface="Calibri"/>
              </a:rPr>
              <a:t>	</a:t>
            </a:r>
            <a:r>
              <a:rPr lang="en-US" dirty="0">
                <a:solidFill>
                  <a:srgbClr val="FF0000"/>
                </a:solidFill>
                <a:latin typeface="Calibri"/>
                <a:cs typeface="Calibri"/>
              </a:rPr>
              <a:t> Individual</a:t>
            </a:r>
          </a:p>
        </p:txBody>
      </p:sp>
    </p:spTree>
    <p:extLst>
      <p:ext uri="{BB962C8B-B14F-4D97-AF65-F5344CB8AC3E}">
        <p14:creationId xmlns:p14="http://schemas.microsoft.com/office/powerpoint/2010/main" val="8486726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447800" y="32666"/>
            <a:ext cx="86677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sz="3600" dirty="0">
                <a:latin typeface="Calibri" charset="0"/>
              </a:rPr>
              <a:t>Three Sub-tasks of Tasks 3:</a:t>
            </a:r>
            <a:endParaRPr lang="en-US" altLang="zh-CN" sz="3600" dirty="0">
              <a:solidFill>
                <a:srgbClr val="FF0000"/>
              </a:solidFill>
              <a:latin typeface="Calibri" charset="0"/>
              <a:ea typeface="宋体" charset="0"/>
              <a:cs typeface="宋体" charset="0"/>
            </a:endParaRPr>
          </a:p>
        </p:txBody>
      </p:sp>
      <p:sp>
        <p:nvSpPr>
          <p:cNvPr id="4099" name="Rectangle 3"/>
          <p:cNvSpPr>
            <a:spLocks noGrp="1" noChangeArrowheads="1"/>
          </p:cNvSpPr>
          <p:nvPr>
            <p:ph type="body" idx="1"/>
          </p:nvPr>
        </p:nvSpPr>
        <p:spPr>
          <a:xfrm>
            <a:off x="609600" y="505690"/>
            <a:ext cx="10439400" cy="6276109"/>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sz="2400" dirty="0">
                <a:latin typeface="Calibri"/>
                <a:cs typeface="Calibri"/>
              </a:rPr>
              <a:t>Task 3.1:</a:t>
            </a:r>
          </a:p>
          <a:p>
            <a:pPr lvl="1"/>
            <a:r>
              <a:rPr lang="en-US" sz="2400" dirty="0" err="1">
                <a:latin typeface="Courier New" charset="0"/>
                <a:ea typeface="Courier New" charset="0"/>
                <a:cs typeface="Courier New" charset="0"/>
              </a:rPr>
              <a:t>getpid</a:t>
            </a:r>
            <a:endParaRPr lang="en-US" sz="2400" dirty="0">
              <a:latin typeface="Courier New" charset="0"/>
              <a:ea typeface="Courier New" charset="0"/>
              <a:cs typeface="Courier New" charset="0"/>
            </a:endParaRPr>
          </a:p>
          <a:p>
            <a:pPr lvl="1"/>
            <a:r>
              <a:rPr lang="en-US" sz="2400" dirty="0">
                <a:latin typeface="Courier New" charset="0"/>
                <a:ea typeface="Courier New" charset="0"/>
                <a:cs typeface="Courier New" charset="0"/>
              </a:rPr>
              <a:t>fork (required), </a:t>
            </a:r>
            <a:r>
              <a:rPr lang="en-US" sz="2400" dirty="0" err="1">
                <a:latin typeface="Courier New" charset="0"/>
                <a:ea typeface="Courier New" charset="0"/>
                <a:cs typeface="Courier New" charset="0"/>
              </a:rPr>
              <a:t>execv</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waitpid</a:t>
            </a:r>
            <a:r>
              <a:rPr lang="en-US" sz="2400" dirty="0">
                <a:latin typeface="Courier New" charset="0"/>
                <a:ea typeface="Courier New" charset="0"/>
                <a:cs typeface="Courier New" charset="0"/>
              </a:rPr>
              <a:t>, _exit</a:t>
            </a:r>
          </a:p>
          <a:p>
            <a:pPr marL="0" indent="0">
              <a:buNone/>
            </a:pPr>
            <a:endParaRPr lang="en-US" sz="2400" dirty="0">
              <a:latin typeface="Calibri"/>
              <a:cs typeface="Calibri"/>
            </a:endParaRPr>
          </a:p>
          <a:p>
            <a:pPr lvl="0"/>
            <a:r>
              <a:rPr lang="en-US" sz="2400" dirty="0">
                <a:latin typeface="Calibri"/>
                <a:cs typeface="Calibri"/>
              </a:rPr>
              <a:t>Task 3.2:</a:t>
            </a:r>
          </a:p>
          <a:p>
            <a:pPr lvl="1"/>
            <a:r>
              <a:rPr lang="en-US" sz="2400" dirty="0">
                <a:latin typeface="Courier New" charset="0"/>
                <a:ea typeface="Courier New" charset="0"/>
                <a:cs typeface="Courier New" charset="0"/>
              </a:rPr>
              <a:t>open(</a:t>
            </a:r>
            <a:r>
              <a:rPr lang="en-US" sz="2400" dirty="0" err="1">
                <a:latin typeface="Courier New" charset="0"/>
                <a:ea typeface="Courier New" charset="0"/>
                <a:cs typeface="Courier New" charset="0"/>
              </a:rPr>
              <a:t>const</a:t>
            </a:r>
            <a:r>
              <a:rPr lang="en-US" sz="2400" dirty="0">
                <a:latin typeface="Courier New" charset="0"/>
                <a:ea typeface="Courier New" charset="0"/>
                <a:cs typeface="Courier New" charset="0"/>
              </a:rPr>
              <a:t> char *path, </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oflag</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mode_t</a:t>
            </a:r>
            <a:r>
              <a:rPr lang="en-US" sz="2400" dirty="0">
                <a:latin typeface="Courier New" charset="0"/>
                <a:ea typeface="Courier New" charset="0"/>
                <a:cs typeface="Courier New" charset="0"/>
              </a:rPr>
              <a:t> mode)</a:t>
            </a:r>
          </a:p>
          <a:p>
            <a:pPr lvl="1"/>
            <a:r>
              <a:rPr lang="en-US" sz="2400" dirty="0">
                <a:latin typeface="Courier New" charset="0"/>
                <a:ea typeface="Courier New" charset="0"/>
                <a:cs typeface="Courier New" charset="0"/>
              </a:rPr>
              <a:t>read(</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void *</a:t>
            </a:r>
            <a:r>
              <a:rPr lang="en-US" sz="2400" dirty="0" err="1">
                <a:latin typeface="Courier New" charset="0"/>
                <a:ea typeface="Courier New" charset="0"/>
                <a:cs typeface="Courier New" charset="0"/>
              </a:rPr>
              <a:t>buf</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size_t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nbytes</a:t>
            </a:r>
            <a:r>
              <a:rPr lang="en-US" sz="2400" dirty="0">
                <a:latin typeface="Courier New" charset="0"/>
                <a:ea typeface="Courier New" charset="0"/>
                <a:cs typeface="Courier New" charset="0"/>
              </a:rPr>
              <a:t>)</a:t>
            </a:r>
          </a:p>
          <a:p>
            <a:pPr lvl="1"/>
            <a:r>
              <a:rPr lang="en-US" sz="2400" dirty="0">
                <a:latin typeface="Courier New" charset="0"/>
                <a:ea typeface="Courier New" charset="0"/>
                <a:cs typeface="Courier New" charset="0"/>
              </a:rPr>
              <a:t>write(</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const</a:t>
            </a:r>
            <a:r>
              <a:rPr lang="en-US" sz="2400" dirty="0">
                <a:latin typeface="Courier New" charset="0"/>
                <a:ea typeface="Courier New" charset="0"/>
                <a:cs typeface="Courier New" charset="0"/>
              </a:rPr>
              <a:t> void *</a:t>
            </a:r>
            <a:r>
              <a:rPr lang="en-US" sz="2400" dirty="0" err="1">
                <a:latin typeface="Courier New" charset="0"/>
                <a:ea typeface="Courier New" charset="0"/>
                <a:cs typeface="Courier New" charset="0"/>
              </a:rPr>
              <a:t>buf</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size_t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nbytes</a:t>
            </a:r>
            <a:r>
              <a:rPr lang="en-US" sz="2400" dirty="0">
                <a:latin typeface="Courier New" charset="0"/>
                <a:ea typeface="Courier New" charset="0"/>
                <a:cs typeface="Courier New" charset="0"/>
              </a:rPr>
              <a:t>)</a:t>
            </a:r>
          </a:p>
          <a:p>
            <a:pPr marL="457200" lvl="1" indent="0">
              <a:buNone/>
            </a:pPr>
            <a:r>
              <a:rPr lang="en-US" sz="2400" dirty="0">
                <a:latin typeface="Calibri"/>
                <a:cs typeface="Calibri"/>
              </a:rPr>
              <a:t>	</a:t>
            </a:r>
          </a:p>
          <a:p>
            <a:pPr lvl="0"/>
            <a:r>
              <a:rPr lang="en-US" sz="2400" dirty="0">
                <a:latin typeface="Calibri"/>
                <a:cs typeface="Calibri"/>
              </a:rPr>
              <a:t>Task 3.3:</a:t>
            </a:r>
          </a:p>
          <a:p>
            <a:pPr lvl="1"/>
            <a:r>
              <a:rPr lang="en-US" sz="2400" dirty="0" err="1">
                <a:latin typeface="Courier New" charset="0"/>
                <a:ea typeface="Courier New" charset="0"/>
                <a:cs typeface="Courier New" charset="0"/>
              </a:rPr>
              <a:t>lseek</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off_t</a:t>
            </a:r>
            <a:r>
              <a:rPr lang="en-US" sz="2400" dirty="0">
                <a:latin typeface="Courier New" charset="0"/>
                <a:ea typeface="Courier New" charset="0"/>
                <a:cs typeface="Courier New" charset="0"/>
              </a:rPr>
              <a:t> offset, </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whence)</a:t>
            </a:r>
          </a:p>
          <a:p>
            <a:pPr lvl="1"/>
            <a:r>
              <a:rPr lang="en-US" sz="2400" dirty="0">
                <a:latin typeface="Courier New" charset="0"/>
                <a:ea typeface="Courier New" charset="0"/>
                <a:cs typeface="Courier New" charset="0"/>
              </a:rPr>
              <a:t>close(</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fd</a:t>
            </a:r>
            <a:r>
              <a:rPr lang="en-US" sz="2400" dirty="0">
                <a:latin typeface="Courier New" charset="0"/>
                <a:ea typeface="Courier New" charset="0"/>
                <a:cs typeface="Courier New" charset="0"/>
              </a:rPr>
              <a:t>) </a:t>
            </a:r>
          </a:p>
          <a:p>
            <a:pPr lvl="1"/>
            <a:r>
              <a:rPr lang="en-US" sz="2400" dirty="0">
                <a:latin typeface="Courier New" charset="0"/>
                <a:ea typeface="Courier New" charset="0"/>
                <a:cs typeface="Courier New" charset="0"/>
              </a:rPr>
              <a:t>dup2(</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oldfd</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int</a:t>
            </a:r>
            <a:r>
              <a:rPr lang="en-US" sz="2400" dirty="0">
                <a:latin typeface="Courier New" charset="0"/>
                <a:ea typeface="Courier New" charset="0"/>
                <a:cs typeface="Courier New" charset="0"/>
              </a:rPr>
              <a:t> </a:t>
            </a:r>
            <a:r>
              <a:rPr lang="en-US" sz="2400" dirty="0" err="1">
                <a:latin typeface="Courier New" charset="0"/>
                <a:ea typeface="Courier New" charset="0"/>
                <a:cs typeface="Courier New" charset="0"/>
              </a:rPr>
              <a:t>newfd</a:t>
            </a:r>
            <a:r>
              <a:rPr lang="en-US" sz="2400" dirty="0">
                <a:latin typeface="Courier New" charset="0"/>
                <a:ea typeface="Courier New" charset="0"/>
                <a:cs typeface="Courier New" charset="0"/>
              </a:rPr>
              <a:t>)</a:t>
            </a:r>
          </a:p>
        </p:txBody>
      </p:sp>
      <p:grpSp>
        <p:nvGrpSpPr>
          <p:cNvPr id="5" name="Group 4"/>
          <p:cNvGrpSpPr/>
          <p:nvPr/>
        </p:nvGrpSpPr>
        <p:grpSpPr>
          <a:xfrm>
            <a:off x="457200" y="2209800"/>
            <a:ext cx="11544300" cy="4191000"/>
            <a:chOff x="457200" y="2209800"/>
            <a:chExt cx="11544300" cy="4191000"/>
          </a:xfrm>
        </p:grpSpPr>
        <p:sp>
          <p:nvSpPr>
            <p:cNvPr id="2" name="Rectangle 1"/>
            <p:cNvSpPr/>
            <p:nvPr/>
          </p:nvSpPr>
          <p:spPr>
            <a:xfrm>
              <a:off x="457200" y="2209800"/>
              <a:ext cx="9372600" cy="419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Arrow Callout 3"/>
            <p:cNvSpPr/>
            <p:nvPr/>
          </p:nvSpPr>
          <p:spPr>
            <a:xfrm>
              <a:off x="9867900" y="3352800"/>
              <a:ext cx="2095500" cy="1143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506075" y="3662690"/>
              <a:ext cx="1495425" cy="523220"/>
            </a:xfrm>
            <a:prstGeom prst="rect">
              <a:avLst/>
            </a:prstGeom>
            <a:noFill/>
          </p:spPr>
          <p:txBody>
            <a:bodyPr wrap="square" rtlCol="0">
              <a:spAutoFit/>
            </a:bodyPr>
            <a:lstStyle/>
            <a:p>
              <a:r>
                <a:rPr lang="en-US" sz="2800" strike="sngStrike" dirty="0">
                  <a:latin typeface="Calibri" charset="0"/>
                  <a:ea typeface="Calibri" charset="0"/>
                  <a:cs typeface="Calibri" charset="0"/>
                </a:rPr>
                <a:t>Project 6</a:t>
              </a:r>
            </a:p>
          </p:txBody>
        </p:sp>
      </p:grpSp>
      <p:grpSp>
        <p:nvGrpSpPr>
          <p:cNvPr id="8" name="Group 7"/>
          <p:cNvGrpSpPr/>
          <p:nvPr/>
        </p:nvGrpSpPr>
        <p:grpSpPr>
          <a:xfrm>
            <a:off x="457200" y="962890"/>
            <a:ext cx="11544300" cy="1094510"/>
            <a:chOff x="457200" y="2209800"/>
            <a:chExt cx="11582526" cy="4191000"/>
          </a:xfrm>
        </p:grpSpPr>
        <p:sp>
          <p:nvSpPr>
            <p:cNvPr id="9" name="Rectangle 8"/>
            <p:cNvSpPr/>
            <p:nvPr/>
          </p:nvSpPr>
          <p:spPr>
            <a:xfrm>
              <a:off x="457200" y="2209800"/>
              <a:ext cx="9372600" cy="419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Callout 9"/>
            <p:cNvSpPr/>
            <p:nvPr/>
          </p:nvSpPr>
          <p:spPr>
            <a:xfrm>
              <a:off x="9867900" y="2899461"/>
              <a:ext cx="2095500" cy="2626000"/>
            </a:xfrm>
            <a:prstGeom prst="leftArrowCallout">
              <a:avLst>
                <a:gd name="adj1" fmla="val 25000"/>
                <a:gd name="adj2" fmla="val 25000"/>
                <a:gd name="adj3" fmla="val 16388"/>
                <a:gd name="adj4" fmla="val 6497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544301" y="3202577"/>
              <a:ext cx="1495425" cy="2003467"/>
            </a:xfrm>
            <a:prstGeom prst="rect">
              <a:avLst/>
            </a:prstGeom>
            <a:noFill/>
          </p:spPr>
          <p:txBody>
            <a:bodyPr wrap="square" rtlCol="0">
              <a:spAutoFit/>
            </a:bodyPr>
            <a:lstStyle/>
            <a:p>
              <a:r>
                <a:rPr lang="en-US" sz="2800" dirty="0">
                  <a:latin typeface="Calibri" charset="0"/>
                  <a:ea typeface="Calibri" charset="0"/>
                  <a:cs typeface="Calibri" charset="0"/>
                </a:rPr>
                <a:t>Project 5</a:t>
              </a:r>
            </a:p>
          </p:txBody>
        </p:sp>
      </p:grpSp>
    </p:spTree>
    <p:extLst>
      <p:ext uri="{BB962C8B-B14F-4D97-AF65-F5344CB8AC3E}">
        <p14:creationId xmlns:p14="http://schemas.microsoft.com/office/powerpoint/2010/main" val="1751282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dirty="0">
                <a:latin typeface="Calibri" charset="0"/>
              </a:rPr>
              <a:t>Three Tasks: Due on Nov. 11</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914400" y="1371600"/>
            <a:ext cx="10439400" cy="4953000"/>
          </a:xfrm>
          <a:noFill/>
          <a:extLst>
            <a:ext uri="{91240B29-F687-4f45-9708-019B960494DF}">
              <a14:hiddenLine xmlns=""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dirty="0">
                <a:latin typeface="Calibri"/>
                <a:cs typeface="Calibri"/>
              </a:rPr>
              <a:t>Task 1: Code Reading</a:t>
            </a:r>
          </a:p>
          <a:p>
            <a:pPr marL="0" indent="0">
              <a:buNone/>
            </a:pPr>
            <a:r>
              <a:rPr lang="en-US" dirty="0">
                <a:latin typeface="Calibri"/>
                <a:cs typeface="Calibri"/>
              </a:rPr>
              <a:t>	</a:t>
            </a:r>
            <a:r>
              <a:rPr lang="en-US" dirty="0">
                <a:solidFill>
                  <a:srgbClr val="FF0000"/>
                </a:solidFill>
                <a:latin typeface="Calibri"/>
                <a:cs typeface="Calibri"/>
              </a:rPr>
              <a:t>Individual;  Soft Deadline:  Oct. 31 (5 Days)</a:t>
            </a:r>
          </a:p>
          <a:p>
            <a:pPr marL="0" indent="0">
              <a:buNone/>
            </a:pPr>
            <a:endParaRPr lang="en-US" dirty="0">
              <a:latin typeface="Calibri"/>
              <a:cs typeface="Calibri"/>
            </a:endParaRPr>
          </a:p>
          <a:p>
            <a:pPr lvl="0"/>
            <a:r>
              <a:rPr lang="en-US" dirty="0">
                <a:latin typeface="Calibri"/>
                <a:cs typeface="Calibri"/>
              </a:rPr>
              <a:t>Task 2: Design</a:t>
            </a:r>
          </a:p>
          <a:p>
            <a:pPr marL="0" indent="0">
              <a:buNone/>
            </a:pPr>
            <a:r>
              <a:rPr lang="en-US" dirty="0">
                <a:latin typeface="Calibri"/>
                <a:cs typeface="Calibri"/>
              </a:rPr>
              <a:t>	</a:t>
            </a:r>
            <a:r>
              <a:rPr lang="en-US" dirty="0">
                <a:solidFill>
                  <a:srgbClr val="FF0000"/>
                </a:solidFill>
                <a:latin typeface="Calibri"/>
                <a:cs typeface="Calibri"/>
              </a:rPr>
              <a:t>Collaboration; Soft Deadline:  Nov. 2 (7 Days)</a:t>
            </a:r>
          </a:p>
          <a:p>
            <a:pPr marL="0" indent="0">
              <a:buNone/>
            </a:pPr>
            <a:endParaRPr lang="en-US" dirty="0">
              <a:latin typeface="Calibri"/>
              <a:cs typeface="Calibri"/>
            </a:endParaRPr>
          </a:p>
          <a:p>
            <a:pPr lvl="0"/>
            <a:r>
              <a:rPr lang="en-US" dirty="0">
                <a:latin typeface="Calibri"/>
                <a:cs typeface="Calibri"/>
              </a:rPr>
              <a:t>Task 3: Programming</a:t>
            </a:r>
          </a:p>
          <a:p>
            <a:pPr marL="0" indent="0">
              <a:buNone/>
            </a:pPr>
            <a:r>
              <a:rPr lang="en-US" dirty="0">
                <a:latin typeface="Calibri"/>
                <a:cs typeface="Calibri"/>
              </a:rPr>
              <a:t>	</a:t>
            </a:r>
            <a:r>
              <a:rPr lang="en-US" dirty="0">
                <a:solidFill>
                  <a:srgbClr val="FF0000"/>
                </a:solidFill>
                <a:latin typeface="Calibri"/>
                <a:cs typeface="Calibri"/>
              </a:rPr>
              <a:t>Individual; Hard Deadline:  Nov. 11 (14 Days)</a:t>
            </a:r>
          </a:p>
        </p:txBody>
      </p:sp>
    </p:spTree>
    <p:extLst>
      <p:ext uri="{BB962C8B-B14F-4D97-AF65-F5344CB8AC3E}">
        <p14:creationId xmlns:p14="http://schemas.microsoft.com/office/powerpoint/2010/main" val="13950658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C38DD9D0-E383-4624-BD3E-6BD72B93079C}" type="slidenum">
              <a:rPr lang="en-US" smtClean="0"/>
              <a:pPr>
                <a:defRPr/>
              </a:pPr>
              <a:t>8</a:t>
            </a:fld>
            <a:endParaRPr lang="en-US"/>
          </a:p>
        </p:txBody>
      </p:sp>
      <p:pic>
        <p:nvPicPr>
          <p:cNvPr id="3" name="Shape 62"/>
          <p:cNvPicPr preferRelativeResize="0"/>
          <p:nvPr/>
        </p:nvPicPr>
        <p:blipFill>
          <a:blip r:embed="rId3">
            <a:alphaModFix/>
          </a:blip>
          <a:stretch>
            <a:fillRect/>
          </a:stretch>
        </p:blipFill>
        <p:spPr>
          <a:xfrm>
            <a:off x="18788" y="14614"/>
            <a:ext cx="12173212" cy="6843386"/>
          </a:xfrm>
          <a:prstGeom prst="rect">
            <a:avLst/>
          </a:prstGeom>
          <a:noFill/>
          <a:ln>
            <a:noFill/>
          </a:ln>
        </p:spPr>
      </p:pic>
    </p:spTree>
    <p:extLst>
      <p:ext uri="{BB962C8B-B14F-4D97-AF65-F5344CB8AC3E}">
        <p14:creationId xmlns:p14="http://schemas.microsoft.com/office/powerpoint/2010/main" val="206285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00250" y="304800"/>
            <a:ext cx="7448550" cy="9144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zh-CN" dirty="0">
                <a:latin typeface="Calibri" charset="0"/>
              </a:rPr>
              <a:t>Before add a file to </a:t>
            </a:r>
            <a:r>
              <a:rPr lang="en-US" altLang="zh-CN" dirty="0">
                <a:latin typeface="Courier New" panose="02070309020205020404" pitchFamily="49" charset="0"/>
                <a:cs typeface="Courier New" panose="02070309020205020404" pitchFamily="49" charset="0"/>
              </a:rPr>
              <a:t>git</a:t>
            </a:r>
            <a:r>
              <a:rPr lang="en-US" altLang="zh-CN" dirty="0">
                <a:latin typeface="Calibri" charset="0"/>
              </a:rPr>
              <a:t> …</a:t>
            </a:r>
            <a:endParaRPr lang="en-US" altLang="zh-CN" dirty="0">
              <a:latin typeface="Calibri" charset="0"/>
              <a:ea typeface="宋体" charset="0"/>
              <a:cs typeface="宋体" charset="0"/>
            </a:endParaRPr>
          </a:p>
        </p:txBody>
      </p:sp>
      <p:sp>
        <p:nvSpPr>
          <p:cNvPr id="4099" name="Rectangle 3"/>
          <p:cNvSpPr>
            <a:spLocks noGrp="1" noChangeArrowheads="1"/>
          </p:cNvSpPr>
          <p:nvPr>
            <p:ph type="body" idx="1"/>
          </p:nvPr>
        </p:nvSpPr>
        <p:spPr>
          <a:xfrm>
            <a:off x="1524001" y="1295400"/>
            <a:ext cx="9372600" cy="4953000"/>
          </a:xfrm>
          <a:noFill/>
          <a:extLst>
            <a:ext uri="{91240B29-F687-4f45-9708-019B960494DF}">
              <a14:hiddenLine xmlns:a14="http://schemas.microsoft.com/office/drawing/2010/main" xmlns=""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buNone/>
            </a:pP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640 or </a:t>
            </a: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644</a:t>
            </a:r>
            <a:r>
              <a:rPr lang="en-US" sz="24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lvl="0"/>
            <a:r>
              <a:rPr lang="en-US" dirty="0">
                <a:latin typeface="Calibri"/>
                <a:cs typeface="Calibri"/>
              </a:rPr>
              <a:t>A word about permissions:</a:t>
            </a:r>
          </a:p>
          <a:p>
            <a:pPr marL="800100" lvl="2" indent="0">
              <a:buNone/>
            </a:pPr>
            <a:r>
              <a:rPr lang="en-US" dirty="0">
                <a:latin typeface="Calibri"/>
                <a:cs typeface="Calibri"/>
              </a:rPr>
              <a:t>0 = no operations allowed</a:t>
            </a:r>
          </a:p>
          <a:p>
            <a:pPr marL="800100" lvl="2" indent="0">
              <a:buNone/>
            </a:pPr>
            <a:r>
              <a:rPr lang="en-US" dirty="0">
                <a:latin typeface="Calibri"/>
                <a:cs typeface="Calibri"/>
              </a:rPr>
              <a:t>1 = execute permission or the ability to cd in the case of a directory</a:t>
            </a:r>
          </a:p>
          <a:p>
            <a:pPr marL="800100" lvl="2" indent="0">
              <a:buNone/>
            </a:pPr>
            <a:r>
              <a:rPr lang="en-US" dirty="0">
                <a:latin typeface="Calibri"/>
                <a:cs typeface="Calibri"/>
              </a:rPr>
              <a:t>2 = write permission</a:t>
            </a:r>
          </a:p>
          <a:p>
            <a:pPr marL="800100" lvl="2" indent="0">
              <a:buNone/>
            </a:pPr>
            <a:r>
              <a:rPr lang="en-US" dirty="0">
                <a:latin typeface="Calibri"/>
                <a:cs typeface="Calibri"/>
              </a:rPr>
              <a:t>4 = read permission</a:t>
            </a:r>
            <a:endParaRPr lang="en-US" sz="1600" dirty="0">
              <a:latin typeface="Calibri"/>
              <a:cs typeface="Calibri"/>
            </a:endParaRPr>
          </a:p>
          <a:p>
            <a:pPr lvl="0"/>
            <a:r>
              <a:rPr lang="en-US" dirty="0">
                <a:latin typeface="Calibri"/>
                <a:cs typeface="Calibri"/>
              </a:rPr>
              <a:t>Default value 711</a:t>
            </a:r>
          </a:p>
          <a:p>
            <a:pPr lvl="0"/>
            <a:r>
              <a:rPr lang="en-US" dirty="0">
                <a:latin typeface="Calibri"/>
                <a:cs typeface="Calibri"/>
              </a:rPr>
              <a:t>Owner, Group Members, non-group members </a:t>
            </a:r>
          </a:p>
        </p:txBody>
      </p:sp>
    </p:spTree>
  </p:cSld>
  <p:clrMapOvr>
    <a:masterClrMapping/>
  </p:clrMapOvr>
  <p:transition/>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2281</TotalTime>
  <Words>1027</Words>
  <Application>Microsoft Macintosh PowerPoint</Application>
  <PresentationFormat>Widescreen</PresentationFormat>
  <Paragraphs>193</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ＭＳ Ｐゴシック</vt:lpstr>
      <vt:lpstr>ＭＳ Ｐゴシック</vt:lpstr>
      <vt:lpstr>宋体</vt:lpstr>
      <vt:lpstr>Arial</vt:lpstr>
      <vt:lpstr>Arial Hebrew</vt:lpstr>
      <vt:lpstr>Calibri</vt:lpstr>
      <vt:lpstr>Courier New</vt:lpstr>
      <vt:lpstr>Times New Roman</vt:lpstr>
      <vt:lpstr>1_Default Design</vt:lpstr>
      <vt:lpstr>COMP 3500  Introduction to Operating Systems  Project 5 – Processes and System Calls  Part 1: Overview</vt:lpstr>
      <vt:lpstr>PowerPoint Presentation</vt:lpstr>
      <vt:lpstr>Project Objectives</vt:lpstr>
      <vt:lpstr>What are available on Canvas?</vt:lpstr>
      <vt:lpstr>Three Tasks: Due on Nov. 3</vt:lpstr>
      <vt:lpstr>Three Sub-tasks of Tasks 3:</vt:lpstr>
      <vt:lpstr>Three Tasks: Due on Nov. 11</vt:lpstr>
      <vt:lpstr>PowerPoint Presentation</vt:lpstr>
      <vt:lpstr>Before add a file to git …</vt:lpstr>
      <vt:lpstr>To Build a Real Multi-tasking Operating System</vt:lpstr>
      <vt:lpstr>Current Version</vt:lpstr>
      <vt:lpstr>System Calls</vt:lpstr>
      <vt:lpstr>How does a user program work?</vt:lpstr>
      <vt:lpstr>More about reboot</vt:lpstr>
      <vt:lpstr>How to run a user program?</vt:lpstr>
      <vt:lpstr>Task 1: Read Source Code</vt:lpstr>
      <vt:lpstr>Task 1: Read Source Code</vt:lpstr>
      <vt:lpstr>Task 2: Design Your Project</vt:lpstr>
      <vt:lpstr>Task 2: Sample Design Questions</vt:lpstr>
      <vt:lpstr>Task 3: Implementing System Calls </vt:lpstr>
    </vt:vector>
  </TitlesOfParts>
  <Company>New Mexico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331 Computer Architecture</dc:title>
  <dc:creator>Xiao Qin</dc:creator>
  <cp:lastModifiedBy>Xiao Qin</cp:lastModifiedBy>
  <cp:revision>298</cp:revision>
  <dcterms:created xsi:type="dcterms:W3CDTF">2006-08-22T22:53:10Z</dcterms:created>
  <dcterms:modified xsi:type="dcterms:W3CDTF">2018-10-26T15:50:08Z</dcterms:modified>
</cp:coreProperties>
</file>